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16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6" r:id="rId10"/>
    <p:sldId id="264" r:id="rId11"/>
    <p:sldId id="265" r:id="rId12"/>
  </p:sldIdLst>
  <p:sldSz cx="12192000" cy="6858000"/>
  <p:notesSz cx="6858000" cy="9144000"/>
  <p:defaultTextStyle>
    <a:defPPr rtl="0">
      <a:defRPr lang="zh-TW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83E781-E3B0-48E5-9F6A-3956528A2B60}" v="25" dt="2023-01-16T12:59:18.573"/>
    <p1510:client id="{A436AFE4-FEB8-4C63-91B2-CC0363A157CE}" v="14" dt="2023-01-16T12:30:01.825"/>
    <p1510:client id="{B37CC664-B648-4732-A697-7E99ED4B8B44}" v="574" dt="2023-01-16T13:32:32.7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715" y="-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>
            <a:duotone>
              <a:schemeClr val="bg2"/>
              <a:srgbClr val="FFF1C1"/>
            </a:duotone>
            <a:lum bright="-10000" contrast="-40000"/>
          </a:blip>
          <a:stretch>
            <a:fillRect/>
          </a:stretch>
        </p:blipFill>
        <p:spPr>
          <a:xfrm>
            <a:off x="2" y="5214950"/>
            <a:ext cx="1962897" cy="16430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1214423"/>
            <a:ext cx="10363200" cy="1470025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028978" y="2759582"/>
            <a:ext cx="8134045" cy="1740989"/>
          </a:xfrm>
        </p:spPr>
        <p:txBody>
          <a:bodyPr anchor="t"/>
          <a:lstStyle>
            <a:lvl1pPr marL="0" indent="0" algn="ctr">
              <a:buNone/>
              <a:defRPr lang="zh-CN" altLang="en-US" dirty="0"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DA51639-B2D6-4652-B8C3-1B4C224A7BAF}" type="datetimeFigureOut">
              <a:rPr lang="en-US" smtClean="0"/>
              <a:pPr rtl="0"/>
              <a:t>1/19/2024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en-US" smtClean="0"/>
              <a:pPr rtl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8928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1500177"/>
            <a:ext cx="10972800" cy="4714907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11A6AA8-A04B-4104-9AE2-BD48D340E27F}" type="datetimeFigureOut">
              <a:rPr lang="en-US" smtClean="0"/>
              <a:pPr rtl="0"/>
              <a:t>1/19/2024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en-US" smtClean="0"/>
              <a:pPr rtl="0"/>
              <a:t>‹#›</a:t>
            </a:fld>
            <a:endParaRPr 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10847877" y="0"/>
            <a:ext cx="1344124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8928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715525" y="274638"/>
            <a:ext cx="1866875" cy="5940444"/>
          </a:xfrm>
        </p:spPr>
        <p:txBody>
          <a:bodyPr vert="eaVert"/>
          <a:lstStyle>
            <a:lvl1pPr algn="ctr">
              <a:defRPr>
                <a:effectLst>
                  <a:outerShdw dist="50800" dir="18900000" algn="tl" rotWithShape="0">
                    <a:srgbClr val="000000">
                      <a:alpha val="75000"/>
                    </a:srgb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9010675" cy="5940444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4E0BF79-FAC6-4A96-8DE1-F7B82E2E1652}" type="datetimeFigureOut">
              <a:rPr lang="en-US" smtClean="0"/>
              <a:pPr rtl="0"/>
              <a:t>1/19/2024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en-US" smtClean="0"/>
              <a:pPr rtl="0"/>
              <a:t>‹#›</a:t>
            </a:fld>
            <a:endParaRPr 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10847877" y="0"/>
            <a:ext cx="1344124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8928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BC48EC7-AF6A-48D3-8284-14BACBEBDD84}" type="datetimeFigureOut">
              <a:rPr lang="en-US" smtClean="0"/>
              <a:pPr rtl="0"/>
              <a:t>1/19/2024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en-US" smtClean="0"/>
              <a:pPr rtl="0"/>
              <a:t>‹#›</a:t>
            </a:fld>
            <a:endParaRPr 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10847877" y="0"/>
            <a:ext cx="1344124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14337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643183"/>
            <a:ext cx="10363200" cy="1500187"/>
          </a:xfrm>
        </p:spPr>
        <p:txBody>
          <a:bodyPr anchor="b"/>
          <a:lstStyle>
            <a:lvl1pPr marL="0" indent="0">
              <a:buNone/>
              <a:defRPr lang="zh-CN" altLang="en-US" sz="2800" smtClean="0">
                <a:effectLst/>
              </a:defRPr>
            </a:lvl1pPr>
            <a:lvl2pPr marL="457200" indent="0">
              <a:buNone/>
              <a:defRPr lang="zh-CN" altLang="en-US" sz="2400" smtClean="0">
                <a:effectLst/>
              </a:defRPr>
            </a:lvl2pPr>
            <a:lvl3pPr marL="914400" indent="0">
              <a:buNone/>
              <a:defRPr lang="zh-CN" altLang="en-US" sz="2000" smtClean="0">
                <a:effectLst/>
              </a:defRPr>
            </a:lvl3pPr>
            <a:lvl4pPr marL="1371600" indent="0">
              <a:buNone/>
              <a:defRPr lang="zh-CN" altLang="en-US" sz="1600" smtClean="0">
                <a:effectLst/>
              </a:defRPr>
            </a:lvl4pPr>
            <a:lvl5pPr marL="1828800" indent="0">
              <a:buNone/>
              <a:defRPr lang="zh-CN" altLang="en-US" sz="1400" dirty="0" smtClean="0">
                <a:effectLst/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BC48EC7-AF6A-48D3-8284-14BACBEBDD84}" type="datetimeFigureOut">
              <a:rPr lang="en-US" smtClean="0"/>
              <a:pPr rtl="0"/>
              <a:t>1/19/2024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en-US" smtClean="0"/>
              <a:pPr rtl="0"/>
              <a:t>‹#›</a:t>
            </a:fld>
            <a:endParaRPr 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duotone>
              <a:schemeClr val="bg2"/>
              <a:srgbClr val="FFF1C1"/>
            </a:duotone>
            <a:lum bright="-10000" contrast="-30000"/>
          </a:blip>
          <a:stretch>
            <a:fillRect/>
          </a:stretch>
        </p:blipFill>
        <p:spPr>
          <a:xfrm>
            <a:off x="9974181" y="0"/>
            <a:ext cx="2217819" cy="2357430"/>
          </a:xfrm>
          <a:prstGeom prst="rect">
            <a:avLst/>
          </a:prstGeom>
          <a:noFill/>
          <a:ln>
            <a:noFill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8736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BC48EC7-AF6A-48D3-8284-14BACBEBDD84}" type="datetimeFigureOut">
              <a:rPr lang="en-US" smtClean="0"/>
              <a:pPr rtl="0"/>
              <a:t>1/19/2024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en-US" smtClean="0"/>
              <a:pPr rtl="0"/>
              <a:t>‹#›</a:t>
            </a:fld>
            <a:endParaRPr 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10847877" y="0"/>
            <a:ext cx="1344124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8544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BC48EC7-AF6A-48D3-8284-14BACBEBDD84}" type="datetimeFigureOut">
              <a:rPr lang="en-US" smtClean="0"/>
              <a:pPr rtl="0"/>
              <a:t>1/19/2024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en-US" smtClean="0"/>
              <a:pPr rtl="0"/>
              <a:t>‹#›</a:t>
            </a:fld>
            <a:endParaRPr lang="en-US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10847877" y="0"/>
            <a:ext cx="1344124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8928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0B90D90-AA62-404D-A741-635B4370F9CB}" type="datetimeFigureOut">
              <a:rPr lang="en-US" smtClean="0"/>
              <a:pPr rtl="0"/>
              <a:t>1/19/2024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en-US" smtClean="0"/>
              <a:pPr rtl="0"/>
              <a:t>‹#›</a:t>
            </a:fld>
            <a:endParaRPr 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10847877" y="0"/>
            <a:ext cx="1344124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8928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57002E4-6836-46D1-9DBB-3C27C0DD3A89}" type="datetimeFigureOut">
              <a:rPr lang="en-US" smtClean="0"/>
              <a:pPr rtl="0"/>
              <a:t>1/19/2024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en-US" smtClean="0"/>
              <a:pPr rtl="0"/>
              <a:t>‹#›</a:t>
            </a:fld>
            <a:endParaRPr 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10847877" y="0"/>
            <a:ext cx="1344124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8976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4901" y="5357826"/>
            <a:ext cx="10968300" cy="768028"/>
          </a:xfrm>
        </p:spPr>
        <p:txBody>
          <a:bodyPr anchor="ctr"/>
          <a:lstStyle>
            <a:lvl1pPr algn="ctr">
              <a:defRPr lang="zh-CN" altLang="en-US" sz="3600" b="0" kern="1200" spc="50" dirty="0">
                <a:ln w="12700">
                  <a:noFill/>
                  <a:prstDash val="solid"/>
                </a:ln>
                <a:solidFill>
                  <a:schemeClr val="accent4"/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3843" y="428605"/>
            <a:ext cx="6815667" cy="48577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572115" y="1357298"/>
            <a:ext cx="4011084" cy="392909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CF131DD-A141-4471-BCF9-C6073EDD7E20}" type="datetimeFigureOut">
              <a:rPr lang="en-US" smtClean="0"/>
              <a:pPr rtl="0"/>
              <a:t>1/19/2024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en-US" smtClean="0"/>
              <a:pPr rtl="0"/>
              <a:t>‹#›</a:t>
            </a:fld>
            <a:endParaRPr 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10847877" y="0"/>
            <a:ext cx="1344124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8928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27064" y="214290"/>
            <a:ext cx="9931469" cy="781052"/>
          </a:xfrm>
        </p:spPr>
        <p:txBody>
          <a:bodyPr anchor="ctr"/>
          <a:lstStyle>
            <a:lvl1pPr algn="ctr" rtl="0">
              <a:spcBef>
                <a:spcPct val="0"/>
              </a:spcBef>
              <a:buNone/>
              <a:defRPr sz="3600" b="0" kern="1200" spc="50">
                <a:ln w="12700">
                  <a:noFill/>
                  <a:prstDash val="solid"/>
                </a:ln>
                <a:solidFill>
                  <a:schemeClr val="accent4"/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908020" y="1000108"/>
            <a:ext cx="9936480" cy="5214974"/>
          </a:xfrm>
          <a:prstGeom prst="snip2DiagRect">
            <a:avLst>
              <a:gd name="adj1" fmla="val 0"/>
              <a:gd name="adj2" fmla="val 1794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604001" y="6243634"/>
            <a:ext cx="4240500" cy="614367"/>
          </a:xfrm>
        </p:spPr>
        <p:txBody>
          <a:bodyPr anchor="t"/>
          <a:lstStyle>
            <a:lvl1pPr marL="0" indent="0" algn="r">
              <a:buNone/>
              <a:defRPr sz="1400"/>
            </a:lvl1pPr>
            <a:lvl2pPr marL="457200" indent="0" algn="r">
              <a:buNone/>
              <a:defRPr sz="1200"/>
            </a:lvl2pPr>
            <a:lvl3pPr marL="914400" indent="0" algn="r">
              <a:buNone/>
              <a:defRPr sz="1000"/>
            </a:lvl3pPr>
            <a:lvl4pPr marL="1371600" indent="0" algn="r">
              <a:buNone/>
              <a:defRPr sz="900"/>
            </a:lvl4pPr>
            <a:lvl5pPr marL="1828800" indent="0" algn="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812800" y="6492879"/>
            <a:ext cx="2235179" cy="365125"/>
          </a:xfrm>
        </p:spPr>
        <p:txBody>
          <a:bodyPr/>
          <a:lstStyle/>
          <a:p>
            <a:pPr rtl="0"/>
            <a:fld id="{AB334A90-EB03-42F3-8859-2C2B2724C058}" type="datetimeFigureOut">
              <a:rPr lang="en-US" smtClean="0"/>
              <a:pPr rtl="0"/>
              <a:t>1/19/2024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047979" y="6492877"/>
            <a:ext cx="3524275" cy="365125"/>
          </a:xfrm>
        </p:spPr>
        <p:txBody>
          <a:bodyPr/>
          <a:lstStyle/>
          <a:p>
            <a:pPr rtl="0"/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910764" y="5347005"/>
            <a:ext cx="1161600" cy="871200"/>
          </a:xfrm>
          <a:prstGeom prst="rtTriangl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rtl="0"/>
            <a:fld id="{4FAB73BC-B049-4115-A692-8D63A059BFB8}" type="slidenum">
              <a:rPr lang="en-US" smtClean="0"/>
              <a:pPr rtl="0"/>
              <a:t>‹#›</a:t>
            </a:fld>
            <a:endParaRPr 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10847877" y="0"/>
            <a:ext cx="1344124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3680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matte">
              <a:bevelT w="12700" h="12700"/>
            </a:sp3d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274320" rtlCol="0" anchor="ctr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 rtl="0"/>
            <a:fld id="{CBC48EC7-AF6A-48D3-8284-14BACBEBDD84}" type="datetimeFigureOut">
              <a:rPr lang="en-US" smtClean="0"/>
              <a:pPr rtl="0"/>
              <a:t>1/19/2024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45720" tIns="45720" rIns="45720" rtlCol="0" anchor="ctr"/>
          <a:lstStyle>
            <a:lvl1pPr algn="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 rtl="0"/>
            <a:fld id="{4FAB73BC-B049-4115-A692-8D63A059BFB8}" type="slidenum">
              <a:rPr lang="en-US" smtClean="0"/>
              <a:pPr rtl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lang="zh-CN" altLang="en-US" sz="4400" b="0" kern="1200" spc="50" dirty="0">
          <a:ln w="12700">
            <a:noFill/>
            <a:prstDash val="solid"/>
          </a:ln>
          <a:solidFill>
            <a:schemeClr val="accent4"/>
          </a:solidFill>
          <a:effectLst>
            <a:outerShdw blurRad="38100" dist="20320" dir="27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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0D70C8A-A50E-4B41-86A2-E2F8558124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009E310-C7C2-4F23-B466-4417C8ED3B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1A4F4A1-146B-4D29-852A-F609966797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4C31FF5-F97E-4082-BFC5-A880DB9F3F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01150" y="457200"/>
            <a:ext cx="8533646" cy="594360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6015B4CE-42DE-4E9B-B800-B5B8142E6F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372467" y="621793"/>
            <a:ext cx="8198780" cy="5614416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outerShdw blurRad="266700" dist="50800" dir="5400000" algn="ctr" rotWithShape="0">
              <a:srgbClr val="000000"/>
            </a:outerShdw>
          </a:effectLst>
        </p:spPr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547732" y="489323"/>
            <a:ext cx="8042585" cy="151703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en-US" sz="4100" b="1" cap="none" spc="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11</a:t>
            </a:r>
            <a:r>
              <a:rPr lang="en-US" altLang="zh-TW" sz="4100" b="1" cap="none" spc="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2</a:t>
            </a:r>
            <a:r>
              <a:rPr lang="zh-TW" sz="4100" b="1" spc="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－</a:t>
            </a:r>
            <a:r>
              <a:rPr lang="en-US" altLang="zh-TW" sz="4100" b="1" cap="none" spc="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1</a:t>
            </a:r>
            <a:r>
              <a:rPr lang="zh-TW" altLang="en-US" sz="4100" b="1" cap="none" spc="0" dirty="0" smtClean="0">
                <a:solidFill>
                  <a:schemeClr val="accent3">
                    <a:lumMod val="60000"/>
                    <a:lumOff val="40000"/>
                  </a:schemeClr>
                </a:solidFill>
                <a:ea typeface="新細明體"/>
              </a:rPr>
              <a:t>學年度期末暨期初校務會議</a:t>
            </a:r>
            <a:r>
              <a:rPr lang="en-US" altLang="zh-TW" sz="4100" b="1" cap="none" spc="0" dirty="0" smtClean="0">
                <a:solidFill>
                  <a:schemeClr val="accent3">
                    <a:lumMod val="60000"/>
                    <a:lumOff val="40000"/>
                  </a:schemeClr>
                </a:solidFill>
                <a:ea typeface="新細明體"/>
              </a:rPr>
              <a:t>-</a:t>
            </a:r>
            <a:r>
              <a:rPr lang="zh-TW" sz="4100" b="1" cap="none" spc="0" dirty="0" smtClean="0">
                <a:solidFill>
                  <a:schemeClr val="accent3">
                    <a:lumMod val="60000"/>
                    <a:lumOff val="40000"/>
                  </a:schemeClr>
                </a:solidFill>
                <a:ea typeface="新細明體"/>
              </a:rPr>
              <a:t>                   </a:t>
            </a:r>
            <a:r>
              <a:rPr lang="zh-TW" sz="4100" b="1" spc="0" dirty="0" smtClean="0">
                <a:solidFill>
                  <a:schemeClr val="accent3">
                    <a:lumMod val="60000"/>
                    <a:lumOff val="40000"/>
                  </a:schemeClr>
                </a:solidFill>
                <a:ea typeface="新細明體"/>
              </a:rPr>
              <a:t>會計室</a:t>
            </a:r>
            <a:r>
              <a:rPr lang="zh-TW" sz="4100" b="1" spc="0" dirty="0">
                <a:solidFill>
                  <a:schemeClr val="accent3">
                    <a:lumMod val="60000"/>
                    <a:lumOff val="40000"/>
                  </a:schemeClr>
                </a:solidFill>
                <a:ea typeface="新細明體"/>
              </a:rPr>
              <a:t>業務報告</a:t>
            </a:r>
            <a:r>
              <a:rPr lang="en-US" sz="4100" b="1" i="1" cap="none" spc="0" dirty="0">
                <a:solidFill>
                  <a:schemeClr val="bg2">
                    <a:lumMod val="10000"/>
                    <a:lumOff val="90000"/>
                  </a:schemeClr>
                </a:solidFill>
              </a:rPr>
              <a:t> </a:t>
            </a:r>
            <a:r>
              <a:rPr lang="en-US" sz="4100" b="1" i="1" cap="none" spc="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4100" b="1" i="1" cap="none" spc="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 </a:t>
            </a:r>
            <a:r>
              <a:rPr lang="zh-TW" sz="4100" b="1" i="1" cap="none" spc="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      </a:t>
            </a:r>
            <a:r>
              <a:rPr lang="en-US" sz="4100" b="1" i="1" cap="none" spc="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  </a:t>
            </a:r>
            <a:r>
              <a:rPr lang="en-US" sz="4100" b="1" i="1" cap="none" spc="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11</a:t>
            </a:r>
            <a:r>
              <a:rPr lang="en-US" altLang="zh-TW" sz="4100" b="1" i="1" cap="none" spc="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3</a:t>
            </a:r>
            <a:r>
              <a:rPr lang="en-US" sz="4100" b="1" i="1" cap="none" spc="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/01/1</a:t>
            </a:r>
            <a:r>
              <a:rPr lang="en-US" altLang="zh-TW" sz="4100" b="1" i="1" cap="none" spc="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9</a:t>
            </a:r>
            <a:endParaRPr lang="en-US" altLang="zh-TW" sz="4100" b="1" i="1" cap="none" spc="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788229" y="1686071"/>
            <a:ext cx="7564581" cy="4631601"/>
          </a:xfrm>
          <a:blipFill dpi="0" rotWithShape="1">
            <a:blip r:embed="rId4">
              <a:alphaModFix amt="12000"/>
            </a:blip>
            <a:srcRect/>
            <a:stretch>
              <a:fillRect/>
            </a:stretch>
          </a:blipFill>
        </p:spPr>
        <p:txBody>
          <a:bodyPr vert="horz" lIns="91440" tIns="45720" rIns="91440" bIns="45720" rtlCol="0" anchor="t">
            <a:noAutofit/>
          </a:bodyPr>
          <a:lstStyle/>
          <a:p>
            <a:pPr indent="-182880" algn="l">
              <a:spcAft>
                <a:spcPts val="600"/>
              </a:spcAft>
              <a:buFont typeface="Garamond" pitchFamily="18" charset="0"/>
              <a:buChar char="◦"/>
            </a:pPr>
            <a:r>
              <a:rPr lang="zh-TW" altLang="en-US" sz="2800" b="1" dirty="0">
                <a:latin typeface="Arial Black"/>
                <a:ea typeface="新細明體"/>
              </a:rPr>
              <a:t>一、本</a:t>
            </a:r>
            <a:r>
              <a:rPr lang="zh-TW" altLang="en-US" sz="2800" b="1" dirty="0" smtClean="0">
                <a:latin typeface="Arial Black"/>
                <a:ea typeface="新細明體"/>
              </a:rPr>
              <a:t>學年度應付</a:t>
            </a:r>
            <a:r>
              <a:rPr lang="zh-TW" altLang="en-US" sz="2800" b="1" dirty="0">
                <a:latin typeface="Arial Black"/>
                <a:ea typeface="新細明體"/>
              </a:rPr>
              <a:t>帳款及會計室工作</a:t>
            </a:r>
            <a:endParaRPr lang="en-US" altLang="zh-TW" sz="2800" b="1" dirty="0">
              <a:latin typeface="Arial Black"/>
              <a:ea typeface="新細明體"/>
            </a:endParaRPr>
          </a:p>
          <a:p>
            <a:pPr indent="-182880" algn="l">
              <a:spcAft>
                <a:spcPts val="600"/>
              </a:spcAft>
              <a:buFont typeface="Garamond" pitchFamily="18" charset="0"/>
              <a:buChar char="◦"/>
            </a:pPr>
            <a:r>
              <a:rPr lang="zh-TW" altLang="en-US" sz="2800" b="1" dirty="0">
                <a:latin typeface="Arial Black"/>
                <a:ea typeface="新細明體"/>
              </a:rPr>
              <a:t>二</a:t>
            </a:r>
            <a:r>
              <a:rPr lang="en-US" sz="2800" b="1" dirty="0">
                <a:latin typeface="Arial Black"/>
              </a:rPr>
              <a:t>、</a:t>
            </a:r>
            <a:r>
              <a:rPr lang="en-US" sz="2800" b="1" dirty="0" smtClean="0">
                <a:latin typeface="Arial Black"/>
              </a:rPr>
              <a:t>10</a:t>
            </a:r>
            <a:r>
              <a:rPr lang="en-US" altLang="zh-TW" sz="2800" b="1" dirty="0" smtClean="0">
                <a:latin typeface="Arial Black"/>
              </a:rPr>
              <a:t>7~110</a:t>
            </a:r>
            <a:r>
              <a:rPr lang="zh-TW" altLang="en-US" sz="2800" b="1" dirty="0" smtClean="0">
                <a:latin typeface="Arial Black"/>
                <a:ea typeface="新細明體"/>
              </a:rPr>
              <a:t>學年度預決算書</a:t>
            </a:r>
            <a:endParaRPr lang="en-US" altLang="zh-TW" sz="2800" b="1" dirty="0">
              <a:latin typeface="Arial Black"/>
              <a:ea typeface="新細明體"/>
            </a:endParaRPr>
          </a:p>
          <a:p>
            <a:pPr indent="-182880" algn="l">
              <a:spcAft>
                <a:spcPts val="600"/>
              </a:spcAft>
              <a:buFont typeface="Garamond" pitchFamily="18" charset="0"/>
              <a:buChar char="◦"/>
            </a:pPr>
            <a:r>
              <a:rPr lang="zh-TW" altLang="en-US" sz="2800" b="1" dirty="0">
                <a:latin typeface="Arial Black"/>
                <a:ea typeface="新細明體"/>
              </a:rPr>
              <a:t>三</a:t>
            </a:r>
            <a:r>
              <a:rPr lang="en-US" sz="2800" b="1" dirty="0">
                <a:latin typeface="Arial Black"/>
              </a:rPr>
              <a:t>、</a:t>
            </a:r>
            <a:r>
              <a:rPr lang="en-US" sz="2800" b="1" dirty="0" smtClean="0">
                <a:latin typeface="Arial Black"/>
              </a:rPr>
              <a:t>11</a:t>
            </a:r>
            <a:r>
              <a:rPr lang="en-US" altLang="zh-TW" sz="2800" b="1" dirty="0" smtClean="0">
                <a:latin typeface="Arial Black"/>
              </a:rPr>
              <a:t>1</a:t>
            </a:r>
            <a:r>
              <a:rPr lang="zh-TW" altLang="en-US" sz="2800" b="1" dirty="0" smtClean="0">
                <a:latin typeface="Arial Black"/>
                <a:ea typeface="新細明體"/>
              </a:rPr>
              <a:t>學年</a:t>
            </a:r>
            <a:r>
              <a:rPr lang="zh-TW" altLang="en-US" sz="2800" b="1" dirty="0">
                <a:latin typeface="Arial Black"/>
                <a:ea typeface="新細明體"/>
              </a:rPr>
              <a:t>度決算書</a:t>
            </a:r>
            <a:endParaRPr lang="en-US" altLang="zh-TW" sz="2800" b="1" dirty="0">
              <a:latin typeface="Arial Black"/>
              <a:ea typeface="新細明體"/>
            </a:endParaRPr>
          </a:p>
          <a:p>
            <a:pPr indent="-182880" algn="l">
              <a:spcAft>
                <a:spcPts val="600"/>
              </a:spcAft>
              <a:buFont typeface="Garamond" pitchFamily="18" charset="0"/>
              <a:buChar char="◦"/>
            </a:pPr>
            <a:r>
              <a:rPr lang="zh-TW" altLang="en-US" sz="2800" b="1" dirty="0">
                <a:latin typeface="Arial Black"/>
                <a:ea typeface="新細明體"/>
              </a:rPr>
              <a:t>四</a:t>
            </a:r>
            <a:r>
              <a:rPr lang="en-US" sz="2800" b="1" dirty="0" smtClean="0">
                <a:latin typeface="Arial Black"/>
              </a:rPr>
              <a:t>、 11</a:t>
            </a:r>
            <a:r>
              <a:rPr lang="en-US" altLang="zh-TW" sz="2800" b="1" dirty="0" smtClean="0">
                <a:latin typeface="Arial Black"/>
              </a:rPr>
              <a:t>2</a:t>
            </a:r>
            <a:r>
              <a:rPr lang="zh-TW" sz="2800" b="1" dirty="0" smtClean="0">
                <a:latin typeface="Arial Black"/>
              </a:rPr>
              <a:t>學年度預算書</a:t>
            </a:r>
            <a:endParaRPr lang="en-US" altLang="zh-TW" sz="2800" b="1" dirty="0">
              <a:latin typeface="Arial Black"/>
              <a:ea typeface="新細明體"/>
            </a:endParaRPr>
          </a:p>
          <a:p>
            <a:pPr indent="-182880" algn="l">
              <a:spcAft>
                <a:spcPts val="600"/>
              </a:spcAft>
              <a:buFont typeface="Garamond" pitchFamily="18" charset="0"/>
              <a:buChar char="◦"/>
            </a:pPr>
            <a:r>
              <a:rPr lang="zh-TW" altLang="en-US" sz="2800" b="1" dirty="0">
                <a:latin typeface="Arial Black"/>
                <a:ea typeface="新細明體"/>
              </a:rPr>
              <a:t>五</a:t>
            </a:r>
            <a:r>
              <a:rPr lang="en-US" sz="2800" b="1" dirty="0" smtClean="0">
                <a:latin typeface="Arial Black"/>
              </a:rPr>
              <a:t>、</a:t>
            </a:r>
            <a:r>
              <a:rPr lang="zh-TW" altLang="en-US" sz="2800" b="1" dirty="0" smtClean="0">
                <a:latin typeface="Arial Black"/>
                <a:ea typeface="新細明體"/>
              </a:rPr>
              <a:t> </a:t>
            </a:r>
            <a:r>
              <a:rPr lang="en-US" sz="2800" b="1" dirty="0" smtClean="0">
                <a:latin typeface="Arial Black"/>
              </a:rPr>
              <a:t>11</a:t>
            </a:r>
            <a:r>
              <a:rPr lang="en-US" altLang="zh-TW" sz="2800" b="1" dirty="0" smtClean="0">
                <a:latin typeface="Arial Black"/>
              </a:rPr>
              <a:t>2</a:t>
            </a:r>
            <a:r>
              <a:rPr lang="zh-TW" sz="2800" b="1" dirty="0" smtClean="0">
                <a:latin typeface="Arial Black"/>
              </a:rPr>
              <a:t>學年度每月月報</a:t>
            </a:r>
            <a:r>
              <a:rPr lang="en-US" altLang="zh-TW" sz="2800" b="1" dirty="0" smtClean="0">
                <a:latin typeface="Arial Black"/>
              </a:rPr>
              <a:t>-</a:t>
            </a:r>
            <a:r>
              <a:rPr lang="zh-TW" sz="2800" b="1" dirty="0" smtClean="0">
                <a:latin typeface="Arial Black"/>
              </a:rPr>
              <a:t>遞送予國教署</a:t>
            </a:r>
            <a:endParaRPr lang="en-US" altLang="zh-TW" sz="2800" b="1" dirty="0">
              <a:latin typeface="Arial Black"/>
              <a:ea typeface="新細明體"/>
            </a:endParaRPr>
          </a:p>
          <a:p>
            <a:pPr indent="-182880" algn="l">
              <a:spcAft>
                <a:spcPts val="600"/>
              </a:spcAft>
              <a:buFont typeface="Garamond" pitchFamily="18" charset="0"/>
              <a:buChar char="◦"/>
            </a:pPr>
            <a:r>
              <a:rPr lang="zh-TW" altLang="en-US" sz="2800" b="1" dirty="0">
                <a:latin typeface="Arial Black"/>
                <a:ea typeface="新細明體"/>
              </a:rPr>
              <a:t>六、</a:t>
            </a:r>
            <a:r>
              <a:rPr lang="zh-TW" altLang="en-US" sz="2800" b="1" dirty="0" smtClean="0">
                <a:latin typeface="Arial Black"/>
                <a:ea typeface="新細明體"/>
              </a:rPr>
              <a:t>截至</a:t>
            </a:r>
            <a:r>
              <a:rPr lang="en-US" altLang="zh-TW" sz="2800" b="1" dirty="0" smtClean="0">
                <a:latin typeface="Arial Black"/>
                <a:ea typeface="新細明體"/>
              </a:rPr>
              <a:t>113</a:t>
            </a:r>
            <a:r>
              <a:rPr lang="zh-TW" altLang="en-US" sz="2800" b="1" dirty="0" smtClean="0">
                <a:latin typeface="Arial Black"/>
                <a:ea typeface="新細明體"/>
              </a:rPr>
              <a:t>年</a:t>
            </a:r>
            <a:r>
              <a:rPr lang="en-US" altLang="zh-TW" sz="2800" b="1" dirty="0" smtClean="0">
                <a:latin typeface="Arial Black"/>
                <a:ea typeface="新細明體"/>
              </a:rPr>
              <a:t>1</a:t>
            </a:r>
            <a:r>
              <a:rPr lang="zh-TW" altLang="en-US" sz="2800" b="1" dirty="0" smtClean="0">
                <a:latin typeface="Arial Black"/>
                <a:ea typeface="新細明體"/>
              </a:rPr>
              <a:t>月</a:t>
            </a:r>
            <a:r>
              <a:rPr lang="en-US" altLang="zh-TW" sz="2800" b="1" dirty="0" smtClean="0">
                <a:latin typeface="Arial Black"/>
                <a:ea typeface="新細明體"/>
              </a:rPr>
              <a:t>15</a:t>
            </a:r>
            <a:r>
              <a:rPr lang="zh-TW" sz="2800" b="1" dirty="0" smtClean="0">
                <a:latin typeface="Arial Black"/>
                <a:ea typeface="新細明體"/>
              </a:rPr>
              <a:t>日</a:t>
            </a:r>
            <a:r>
              <a:rPr lang="zh-TW" altLang="en-US" sz="2800" b="1" dirty="0" smtClean="0">
                <a:latin typeface="Arial Black"/>
                <a:ea typeface="新細明體"/>
              </a:rPr>
              <a:t>資產負債損益表</a:t>
            </a:r>
            <a:endParaRPr lang="en-US" altLang="zh-TW" sz="2800" b="1" dirty="0">
              <a:latin typeface="Arial Black"/>
              <a:ea typeface="新細明體"/>
            </a:endParaRPr>
          </a:p>
          <a:p>
            <a:pPr indent="-182880" algn="l">
              <a:spcAft>
                <a:spcPts val="600"/>
              </a:spcAft>
              <a:buFont typeface="Garamond" pitchFamily="18" charset="0"/>
              <a:buChar char="◦"/>
            </a:pPr>
            <a:r>
              <a:rPr lang="zh-TW" altLang="en-US" sz="2800" b="1" dirty="0">
                <a:latin typeface="Arial Black"/>
                <a:ea typeface="新細明體"/>
              </a:rPr>
              <a:t>七、計畫執行</a:t>
            </a:r>
            <a:r>
              <a:rPr lang="en-US" sz="2800" b="1" dirty="0">
                <a:latin typeface="Arial Black"/>
              </a:rPr>
              <a:t>  </a:t>
            </a:r>
            <a:endParaRPr lang="en-US" altLang="zh-TW" sz="2800" b="1" dirty="0">
              <a:latin typeface="Arial Black"/>
              <a:ea typeface="新細明體"/>
            </a:endParaRPr>
          </a:p>
          <a:p>
            <a:pPr indent="-182880" algn="l">
              <a:spcAft>
                <a:spcPts val="600"/>
              </a:spcAft>
              <a:buFont typeface="Garamond" pitchFamily="18" charset="0"/>
              <a:buChar char="◦"/>
            </a:pPr>
            <a:r>
              <a:rPr lang="zh-TW" altLang="en-US" sz="2800" b="1" dirty="0">
                <a:latin typeface="Arial Black"/>
                <a:ea typeface="新細明體"/>
              </a:rPr>
              <a:t>八</a:t>
            </a:r>
            <a:r>
              <a:rPr lang="zh-TW" altLang="en-US" sz="2800" b="1" dirty="0" smtClean="0">
                <a:latin typeface="Arial Black"/>
                <a:ea typeface="新細明體"/>
              </a:rPr>
              <a:t>、感言</a:t>
            </a:r>
            <a:r>
              <a:rPr lang="en-US" altLang="zh-TW" sz="2800" b="1" dirty="0" smtClean="0">
                <a:latin typeface="Arial Black"/>
                <a:ea typeface="新細明體"/>
              </a:rPr>
              <a:t>~</a:t>
            </a:r>
            <a:r>
              <a:rPr lang="zh-TW" altLang="en-US" sz="2800" b="1" dirty="0" smtClean="0">
                <a:latin typeface="Arial Black"/>
                <a:ea typeface="新細明體"/>
              </a:rPr>
              <a:t>感謝大家</a:t>
            </a:r>
            <a:endParaRPr lang="en-US" sz="2800" b="1" dirty="0">
              <a:latin typeface="Arial Black"/>
              <a:ea typeface="新細明體"/>
            </a:endParaRPr>
          </a:p>
          <a:p>
            <a:pPr indent="-182880" algn="l">
              <a:spcAft>
                <a:spcPts val="600"/>
              </a:spcAft>
              <a:buFont typeface="Garamond" pitchFamily="18" charset="0"/>
              <a:buChar char="◦"/>
            </a:pPr>
            <a:endParaRPr lang="en-US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719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B5D6631-F74B-410E-B60D-7C97D6D770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F300CB1-0412-47A2-BA30-07135C98E7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1AC820A-F7A7-46F3-933A-2CCC7201D3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8DAFCA3D-277C-4C06-BC17-5108F3A700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5457DF47-900A-447E-9B61-2B94B74950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84772325-EEFF-4BA8-841C-29A78A2E43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AD3094C5-7785-41DD-B095-217D26651E5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ED3CF66E-289D-4AB8-85D9-C0B9AE18B60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xmlns="" id="{6F40FBDA-CEB1-40F0-9AB9-BD9C402D70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C03C8F5-9553-206D-28DF-659CD2E5A0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5000"/>
          </a:blip>
          <a:srcRect t="17664" r="-2" b="3722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xmlns="" id="{94442A07-7668-4A54-EF25-F851CDB56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1999" cy="6858000"/>
          </a:xfrm>
          <a:blipFill dpi="0" rotWithShape="1">
            <a:blip r:embed="rId4"/>
            <a:srcRect/>
            <a:stretch>
              <a:fillRect/>
            </a:stretch>
          </a:blipFill>
          <a:effectLst>
            <a:outerShdw blurRad="12700" dist="50800" dir="5400000" algn="ctr" rotWithShape="0">
              <a:srgbClr val="000000">
                <a:alpha val="99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z="5600" dirty="0" smtClean="0">
                <a:solidFill>
                  <a:schemeClr val="accent6">
                    <a:lumMod val="75000"/>
                  </a:schemeClr>
                </a:solidFill>
                <a:ea typeface="新細明體"/>
              </a:rPr>
              <a:t>   </a:t>
            </a:r>
            <a:r>
              <a:rPr lang="zh-TW" altLang="en-US" sz="5600" dirty="0" smtClean="0">
                <a:solidFill>
                  <a:srgbClr val="FF0000"/>
                </a:solidFill>
                <a:ea typeface="新細明體"/>
              </a:rPr>
              <a:t>感言~</a:t>
            </a:r>
            <a:r>
              <a:rPr lang="en-US" altLang="zh-TW" sz="5600" dirty="0" smtClean="0">
                <a:solidFill>
                  <a:srgbClr val="FF0000"/>
                </a:solidFill>
                <a:ea typeface="新細明體"/>
              </a:rPr>
              <a:t/>
            </a:r>
            <a:br>
              <a:rPr lang="en-US" altLang="zh-TW" sz="5600" dirty="0" smtClean="0">
                <a:solidFill>
                  <a:srgbClr val="FF0000"/>
                </a:solidFill>
                <a:ea typeface="新細明體"/>
              </a:rPr>
            </a:br>
            <a:r>
              <a:rPr lang="zh-TW" sz="5600" dirty="0" smtClean="0">
                <a:solidFill>
                  <a:srgbClr val="FF0000"/>
                </a:solidFill>
                <a:ea typeface="新細明體"/>
              </a:rPr>
              <a:t>       </a:t>
            </a:r>
            <a:r>
              <a:rPr lang="zh-TW" altLang="en-US" sz="5600" dirty="0" smtClean="0">
                <a:solidFill>
                  <a:srgbClr val="FF0000"/>
                </a:solidFill>
                <a:ea typeface="新細明體"/>
              </a:rPr>
              <a:t>感謝大家這學期的指導與協助。</a:t>
            </a:r>
            <a:endParaRPr lang="en-US" altLang="zh-TW" sz="5600" dirty="0">
              <a:solidFill>
                <a:srgbClr val="FF0000"/>
              </a:solidFill>
            </a:endParaRPr>
          </a:p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xmlns="" val="110716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58">
            <a:extLst>
              <a:ext uri="{FF2B5EF4-FFF2-40B4-BE49-F238E27FC236}">
                <a16:creationId xmlns:a16="http://schemas.microsoft.com/office/drawing/2014/main" xmlns="" id="{1B5D6631-F74B-410E-B60D-7C97D6D770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" name="Rectangle 60">
            <a:extLst>
              <a:ext uri="{FF2B5EF4-FFF2-40B4-BE49-F238E27FC236}">
                <a16:creationId xmlns:a16="http://schemas.microsoft.com/office/drawing/2014/main" xmlns="" id="{6F300CB1-0412-47A2-BA30-07135C98E7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86" name="Rectangle 62">
            <a:extLst>
              <a:ext uri="{FF2B5EF4-FFF2-40B4-BE49-F238E27FC236}">
                <a16:creationId xmlns:a16="http://schemas.microsoft.com/office/drawing/2014/main" xmlns="" id="{C1AC820A-F7A7-46F3-933A-2CCC7201D3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87" name="Rectangle 64">
            <a:extLst>
              <a:ext uri="{FF2B5EF4-FFF2-40B4-BE49-F238E27FC236}">
                <a16:creationId xmlns:a16="http://schemas.microsoft.com/office/drawing/2014/main" xmlns="" id="{8DAFCA3D-277C-4C06-BC17-5108F3A700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8" name="Group 66">
            <a:extLst>
              <a:ext uri="{FF2B5EF4-FFF2-40B4-BE49-F238E27FC236}">
                <a16:creationId xmlns:a16="http://schemas.microsoft.com/office/drawing/2014/main" xmlns="" id="{5457DF47-900A-447E-9B61-2B94B74950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xmlns="" id="{84772325-EEFF-4BA8-841C-29A78A2E43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xmlns="" id="{AD3094C5-7785-41DD-B095-217D26651E5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xmlns="" id="{ED3CF66E-289D-4AB8-85D9-C0B9AE18B60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Rectangle 71">
            <a:extLst>
              <a:ext uri="{FF2B5EF4-FFF2-40B4-BE49-F238E27FC236}">
                <a16:creationId xmlns:a16="http://schemas.microsoft.com/office/drawing/2014/main" xmlns="" id="{2BEE9E27-5550-4DAA-935D-B987C11606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blipFill dpi="0" rotWithShape="1">
            <a:blip r:embed="rId3">
              <a:alphaModFix amt="0"/>
            </a:blip>
            <a:srcRect/>
            <a:tile tx="0" ty="0" sx="100000" sy="100000" flip="none" algn="tl"/>
          </a:blip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90" name="Rectangle 73">
            <a:extLst>
              <a:ext uri="{FF2B5EF4-FFF2-40B4-BE49-F238E27FC236}">
                <a16:creationId xmlns:a16="http://schemas.microsoft.com/office/drawing/2014/main" xmlns="" id="{9B4AF4B7-C89D-4321-877F-0944ED8F45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blipFill dpi="0" rotWithShape="1">
            <a:blip r:embed="rId4"/>
            <a:srcRect/>
            <a:stretch>
              <a:fillRect t="-1000" b="-2000"/>
            </a:stretch>
          </a:blip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標題 1">
            <a:extLst>
              <a:ext uri="{FF2B5EF4-FFF2-40B4-BE49-F238E27FC236}">
                <a16:creationId xmlns:a16="http://schemas.microsoft.com/office/drawing/2014/main" xmlns="" id="{546495FC-1411-70C9-E231-9347FD76B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4431" y="534390"/>
            <a:ext cx="7323985" cy="5593276"/>
          </a:xfrm>
          <a:blipFill dpi="0" rotWithShape="1">
            <a:blip r:embed="rId4">
              <a:alphaModFix amt="0"/>
            </a:blip>
            <a:srcRect/>
            <a:stretch>
              <a:fillRect/>
            </a:stretch>
          </a:blip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TW" sz="6000" dirty="0" smtClean="0"/>
              <a:t>  </a:t>
            </a:r>
            <a:r>
              <a:rPr lang="zh-TW" altLang="en-US" sz="6000" dirty="0">
                <a:solidFill>
                  <a:srgbClr val="FFFF00"/>
                </a:solidFill>
              </a:rPr>
              <a:t>預祝 大家新年快樂</a:t>
            </a:r>
            <a:endParaRPr lang="en-US" altLang="zh-TW" sz="6000" dirty="0">
              <a:solidFill>
                <a:srgbClr val="FFFF00"/>
              </a:solidFill>
            </a:endParaRPr>
          </a:p>
          <a:p>
            <a:endParaRPr lang="en-US" altLang="zh-TW" sz="6000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01CAA5E2-D4B2-F5B9-46A1-F293C9CFE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96346" y="5168111"/>
            <a:ext cx="2256313" cy="1000957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zh-TW" altLang="en-US" sz="4000" b="1" spc="80" dirty="0">
                <a:ea typeface="新細明體"/>
              </a:rPr>
              <a:t>                 </a:t>
            </a:r>
            <a:r>
              <a:rPr lang="zh-TW" altLang="en-US" sz="3600" b="1" spc="80" dirty="0" smtClean="0">
                <a:solidFill>
                  <a:srgbClr val="FFFF00"/>
                </a:solidFill>
                <a:ea typeface="新細明體"/>
              </a:rPr>
              <a:t>雅</a:t>
            </a:r>
            <a:r>
              <a:rPr lang="zh-TW" altLang="en-US" sz="3600" b="1" spc="80" dirty="0">
                <a:solidFill>
                  <a:srgbClr val="FFFF00"/>
                </a:solidFill>
                <a:ea typeface="新細明體"/>
              </a:rPr>
              <a:t>方 </a:t>
            </a:r>
            <a:r>
              <a:rPr lang="zh-TW" altLang="en-US" sz="3600" b="1" spc="80" dirty="0" smtClean="0">
                <a:solidFill>
                  <a:srgbClr val="FFFF00"/>
                </a:solidFill>
                <a:ea typeface="新細明體"/>
              </a:rPr>
              <a:t>敬上</a:t>
            </a:r>
            <a:endParaRPr lang="en-US" altLang="zh-TW" sz="3600" b="1" spc="80" dirty="0">
              <a:solidFill>
                <a:srgbClr val="FFFF00"/>
              </a:solidFill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3110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009E310-C7C2-4F23-B466-4417C8ED3B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1A4F4A1-146B-4D29-852A-F609966797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4C31FF5-F97E-4082-BFC5-A880DB9F3F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01150" y="457200"/>
            <a:ext cx="8533646" cy="5943603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015B4CE-42DE-4E9B-B800-B5B8142E6F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372467" y="621793"/>
            <a:ext cx="8198780" cy="561441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標題 1">
            <a:extLst>
              <a:ext uri="{FF2B5EF4-FFF2-40B4-BE49-F238E27FC236}">
                <a16:creationId xmlns:a16="http://schemas.microsoft.com/office/drawing/2014/main" xmlns="" id="{209E63D3-A62F-CA12-B0EB-39FE9A32F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6337" y="261258"/>
            <a:ext cx="8633361" cy="1410156"/>
          </a:xfrm>
          <a:blipFill>
            <a:blip r:embed="rId4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zh-TW" sz="4400" b="1" i="1" dirty="0" smtClean="0">
                <a:solidFill>
                  <a:schemeClr val="bg1"/>
                </a:solidFill>
                <a:latin typeface="Arial Black"/>
                <a:ea typeface="新細明體"/>
              </a:rPr>
              <a:t> </a:t>
            </a:r>
            <a:r>
              <a:rPr lang="zh-TW" sz="4400" b="1" i="1" dirty="0" smtClean="0">
                <a:solidFill>
                  <a:srgbClr val="FF0000"/>
                </a:solidFill>
                <a:latin typeface="Arial Black"/>
                <a:ea typeface="新細明體"/>
              </a:rPr>
              <a:t>本</a:t>
            </a:r>
            <a:r>
              <a:rPr lang="zh-TW" sz="4400" b="1" i="1" dirty="0">
                <a:solidFill>
                  <a:srgbClr val="FF0000"/>
                </a:solidFill>
                <a:latin typeface="Arial Black"/>
                <a:ea typeface="新細明體"/>
              </a:rPr>
              <a:t>學年度應付帳款及會計室工作</a:t>
            </a:r>
            <a:endParaRPr lang="zh-TW" sz="4400" i="1" dirty="0">
              <a:solidFill>
                <a:srgbClr val="FF0000"/>
              </a:solidFill>
              <a:ea typeface="新細明體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F5AD14A3-2EA0-C4E6-8C9C-104D1BC6CB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1614" y="1276597"/>
            <a:ext cx="8616210" cy="5367647"/>
          </a:xfrm>
          <a:blipFill>
            <a:blip r:embed="rId4"/>
            <a:tile tx="0" ty="0" sx="100000" sy="100000" flip="none" algn="tl"/>
          </a:blipFill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zh-TW" altLang="en-US" sz="30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Arial"/>
              </a:rPr>
              <a:t>一</a:t>
            </a:r>
            <a:r>
              <a:rPr lang="zh-TW" altLang="en-US" sz="30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Arial"/>
              </a:rPr>
              <a:t>、每日整理應付帳款及科餘明細供出納查詢</a:t>
            </a:r>
            <a:endParaRPr lang="en-US" altLang="zh-TW" sz="3000" b="1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  <a:cs typeface="Arial"/>
            </a:endParaRPr>
          </a:p>
          <a:p>
            <a:pPr>
              <a:buNone/>
            </a:pPr>
            <a:r>
              <a:rPr lang="zh-TW" altLang="en-US" sz="30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Arial"/>
              </a:rPr>
              <a:t>     付款及會計師查核用。</a:t>
            </a:r>
            <a:endParaRPr lang="zh-TW" altLang="en-US" sz="3000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  <a:cs typeface="Arial"/>
            </a:endParaRPr>
          </a:p>
          <a:p>
            <a:pPr>
              <a:buClr>
                <a:srgbClr val="262626"/>
              </a:buClr>
            </a:pPr>
            <a:r>
              <a:rPr lang="zh-TW" altLang="en-US" sz="30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Arial"/>
              </a:rPr>
              <a:t>二</a:t>
            </a:r>
            <a:r>
              <a:rPr lang="zh-TW" sz="30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Arial"/>
              </a:rPr>
              <a:t>、</a:t>
            </a:r>
            <a:r>
              <a:rPr lang="zh-TW" altLang="en-US" sz="30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Arial"/>
              </a:rPr>
              <a:t>提供最新工作</a:t>
            </a:r>
            <a:r>
              <a:rPr lang="en-US" altLang="zh-TW" sz="30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Arial"/>
              </a:rPr>
              <a:t>~</a:t>
            </a:r>
            <a:r>
              <a:rPr lang="zh-TW" altLang="en-US" sz="30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Arial"/>
              </a:rPr>
              <a:t>會計資訊。</a:t>
            </a:r>
            <a:endParaRPr lang="zh-TW" sz="3000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  <a:cs typeface="Arial"/>
            </a:endParaRPr>
          </a:p>
          <a:p>
            <a:pPr>
              <a:buClr>
                <a:srgbClr val="262626"/>
              </a:buClr>
            </a:pPr>
            <a:r>
              <a:rPr lang="zh-TW" altLang="en-US" sz="30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Arial"/>
              </a:rPr>
              <a:t>三</a:t>
            </a:r>
            <a:r>
              <a:rPr lang="zh-TW" sz="30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Arial"/>
              </a:rPr>
              <a:t>、</a:t>
            </a:r>
            <a:r>
              <a:rPr lang="zh-TW" altLang="en-US" sz="30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Arial"/>
              </a:rPr>
              <a:t>每月計算投保單位健保補充保費表及每年</a:t>
            </a:r>
            <a:endParaRPr lang="en-US" altLang="zh-TW" sz="3000" b="1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  <a:cs typeface="Arial"/>
            </a:endParaRPr>
          </a:p>
          <a:p>
            <a:pPr>
              <a:buClr>
                <a:srgbClr val="262626"/>
              </a:buClr>
              <a:buNone/>
            </a:pPr>
            <a:r>
              <a:rPr lang="zh-TW" altLang="en-US" sz="30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Arial"/>
              </a:rPr>
              <a:t>     統計所得稅申報明細彙總表。</a:t>
            </a:r>
            <a:endParaRPr lang="zh-TW" altLang="en-US" sz="3000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  <a:cs typeface="Arial"/>
            </a:endParaRPr>
          </a:p>
          <a:p>
            <a:pPr>
              <a:buClr>
                <a:srgbClr val="262626"/>
              </a:buClr>
            </a:pPr>
            <a:r>
              <a:rPr lang="zh-TW" altLang="en-US" sz="30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Arial"/>
              </a:rPr>
              <a:t>四</a:t>
            </a:r>
            <a:r>
              <a:rPr lang="zh-TW" sz="30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Arial"/>
              </a:rPr>
              <a:t>、</a:t>
            </a:r>
            <a:r>
              <a:rPr lang="zh-TW" altLang="en-US" sz="30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Arial"/>
              </a:rPr>
              <a:t>按時向國教署主計交帳</a:t>
            </a:r>
            <a:r>
              <a:rPr lang="en-US" altLang="zh-TW" sz="30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Arial"/>
              </a:rPr>
              <a:t>:1.</a:t>
            </a:r>
            <a:r>
              <a:rPr lang="zh-TW" altLang="en-US" sz="30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Arial"/>
              </a:rPr>
              <a:t>會計月報 </a:t>
            </a:r>
            <a:r>
              <a:rPr lang="en-US" altLang="zh-TW" sz="30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Arial"/>
              </a:rPr>
              <a:t>2.</a:t>
            </a:r>
            <a:r>
              <a:rPr lang="zh-TW" altLang="en-US" sz="30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Arial"/>
              </a:rPr>
              <a:t>預</a:t>
            </a:r>
            <a:endParaRPr lang="en-US" altLang="zh-TW" sz="3000" b="1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  <a:cs typeface="Arial"/>
            </a:endParaRPr>
          </a:p>
          <a:p>
            <a:pPr>
              <a:buClr>
                <a:srgbClr val="262626"/>
              </a:buClr>
              <a:buNone/>
            </a:pPr>
            <a:r>
              <a:rPr lang="zh-TW" altLang="en-US" sz="30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Arial"/>
              </a:rPr>
              <a:t>     算書 </a:t>
            </a:r>
            <a:r>
              <a:rPr lang="en-US" altLang="zh-TW" sz="30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Arial"/>
              </a:rPr>
              <a:t>3.</a:t>
            </a:r>
            <a:r>
              <a:rPr lang="zh-TW" altLang="en-US" sz="30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Arial"/>
              </a:rPr>
              <a:t>決算書。</a:t>
            </a:r>
            <a:endParaRPr lang="zh-TW" altLang="en-US" sz="3000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  <a:cs typeface="Arial"/>
            </a:endParaRPr>
          </a:p>
          <a:p>
            <a:pPr>
              <a:buClr>
                <a:srgbClr val="262626"/>
              </a:buClr>
            </a:pPr>
            <a:r>
              <a:rPr lang="zh-TW" altLang="en-US" sz="30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Arial"/>
              </a:rPr>
              <a:t>五</a:t>
            </a:r>
            <a:r>
              <a:rPr lang="zh-TW" sz="30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Arial"/>
              </a:rPr>
              <a:t>、</a:t>
            </a:r>
            <a:r>
              <a:rPr lang="zh-TW" altLang="en-US" sz="30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Arial"/>
              </a:rPr>
              <a:t>會計人員作為窗口，並且幫助學校向主管</a:t>
            </a:r>
            <a:endParaRPr lang="en-US" altLang="zh-TW" sz="3000" b="1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  <a:cs typeface="Arial"/>
            </a:endParaRPr>
          </a:p>
          <a:p>
            <a:pPr>
              <a:buClr>
                <a:srgbClr val="262626"/>
              </a:buClr>
              <a:buNone/>
            </a:pPr>
            <a:r>
              <a:rPr lang="zh-TW" altLang="en-US" sz="30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Arial"/>
              </a:rPr>
              <a:t>     機關報告校內營運狀況。</a:t>
            </a:r>
            <a:endParaRPr lang="zh-TW" sz="3000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  <a:cs typeface="Arial"/>
            </a:endParaRPr>
          </a:p>
          <a:p>
            <a:pPr>
              <a:buClr>
                <a:srgbClr val="262626"/>
              </a:buClr>
            </a:pPr>
            <a:endParaRPr lang="zh-TW" altLang="en-US" sz="2000" dirty="0">
              <a:solidFill>
                <a:schemeClr val="tx1">
                  <a:lumMod val="75000"/>
                  <a:lumOff val="25000"/>
                </a:schemeClr>
              </a:solidFill>
              <a:ea typeface="新細明體"/>
            </a:endParaRPr>
          </a:p>
          <a:p>
            <a:pPr>
              <a:buClr>
                <a:srgbClr val="262626"/>
              </a:buClr>
            </a:pPr>
            <a:endParaRPr lang="zh-TW" altLang="en-US" dirty="0">
              <a:solidFill>
                <a:schemeClr val="tx1">
                  <a:lumMod val="75000"/>
                  <a:lumOff val="25000"/>
                </a:schemeClr>
              </a:solidFill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9696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48B68727-1F80-7108-D4F9-7FEBC5F99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dirty="0" smtClean="0">
                <a:solidFill>
                  <a:schemeClr val="bg1"/>
                </a:solidFill>
                <a:latin typeface="Arial Black"/>
              </a:rPr>
              <a:t>   </a:t>
            </a:r>
            <a:r>
              <a:rPr lang="en-US" sz="5600" dirty="0" smtClean="0">
                <a:solidFill>
                  <a:schemeClr val="tx1"/>
                </a:solidFill>
                <a:latin typeface="Arial Black"/>
              </a:rPr>
              <a:t>10</a:t>
            </a:r>
            <a:r>
              <a:rPr lang="en-US" altLang="zh-TW" sz="5600" dirty="0" smtClean="0">
                <a:solidFill>
                  <a:schemeClr val="tx1"/>
                </a:solidFill>
                <a:latin typeface="Arial Black"/>
              </a:rPr>
              <a:t>7~112</a:t>
            </a:r>
            <a:r>
              <a:rPr lang="zh-TW" altLang="en-US" sz="5600" dirty="0" smtClean="0">
                <a:solidFill>
                  <a:schemeClr val="tx1"/>
                </a:solidFill>
                <a:latin typeface="Arial Black"/>
                <a:ea typeface="新細明體"/>
              </a:rPr>
              <a:t>學年</a:t>
            </a:r>
            <a:r>
              <a:rPr lang="zh-TW" altLang="en-US" sz="5600" dirty="0" smtClean="0">
                <a:solidFill>
                  <a:schemeClr val="tx1"/>
                </a:solidFill>
                <a:latin typeface="Arial Black"/>
                <a:ea typeface="新細明體"/>
              </a:rPr>
              <a:t>度預決算書</a:t>
            </a:r>
            <a:endParaRPr lang="zh-TW" sz="5600" dirty="0">
              <a:solidFill>
                <a:schemeClr val="tx1"/>
              </a:solidFill>
              <a:ea typeface="新細明體"/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BF64A2C9-8925-0D8A-9755-4330DCBF72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7731" y="1509155"/>
            <a:ext cx="4693920" cy="457200"/>
          </a:xfrm>
        </p:spPr>
        <p:txBody>
          <a:bodyPr>
            <a:noAutofit/>
          </a:bodyPr>
          <a:lstStyle/>
          <a:p>
            <a:r>
              <a:rPr lang="zh-TW" altLang="en-US" sz="4400" dirty="0" smtClean="0">
                <a:ea typeface="新細明體"/>
              </a:rPr>
              <a:t>學年</a:t>
            </a:r>
            <a:r>
              <a:rPr lang="zh-TW" altLang="en-US" sz="4200" dirty="0" smtClean="0">
                <a:ea typeface="新細明體"/>
              </a:rPr>
              <a:t>度預決算書</a:t>
            </a:r>
            <a:endParaRPr lang="zh-TW" altLang="en-US" sz="4200" dirty="0">
              <a:ea typeface="新細明體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80852" y="2127477"/>
            <a:ext cx="4693920" cy="4114800"/>
          </a:xfrm>
        </p:spPr>
        <p:txBody>
          <a:bodyPr>
            <a:normAutofit lnSpcReduction="10000"/>
          </a:bodyPr>
          <a:lstStyle/>
          <a:p>
            <a:r>
              <a:rPr lang="en-US" altLang="zh-TW" sz="4000" dirty="0" smtClean="0"/>
              <a:t>107</a:t>
            </a:r>
            <a:r>
              <a:rPr lang="zh-TW" altLang="en-US" sz="4200" dirty="0" smtClean="0"/>
              <a:t>學年</a:t>
            </a:r>
            <a:r>
              <a:rPr lang="zh-TW" altLang="en-US" sz="4000" dirty="0" smtClean="0"/>
              <a:t>度預算書</a:t>
            </a:r>
            <a:endParaRPr lang="en-US" altLang="zh-TW" sz="4000" dirty="0" smtClean="0"/>
          </a:p>
          <a:p>
            <a:r>
              <a:rPr lang="en-US" altLang="zh-TW" sz="4000" dirty="0" smtClean="0"/>
              <a:t>107</a:t>
            </a:r>
            <a:r>
              <a:rPr lang="zh-TW" altLang="en-US" sz="4000" dirty="0" smtClean="0"/>
              <a:t>學年度決算書</a:t>
            </a:r>
            <a:endParaRPr lang="en-US" altLang="zh-TW" sz="4000" dirty="0" smtClean="0"/>
          </a:p>
          <a:p>
            <a:r>
              <a:rPr lang="en-US" altLang="zh-TW" sz="4000" dirty="0" smtClean="0"/>
              <a:t>108</a:t>
            </a:r>
            <a:r>
              <a:rPr lang="zh-TW" altLang="en-US" sz="4000" dirty="0" smtClean="0"/>
              <a:t>學年度決算書</a:t>
            </a:r>
            <a:endParaRPr lang="en-US" altLang="zh-TW" sz="4000" dirty="0" smtClean="0"/>
          </a:p>
          <a:p>
            <a:r>
              <a:rPr lang="en-US" altLang="zh-TW" sz="4000" dirty="0" smtClean="0"/>
              <a:t>109</a:t>
            </a:r>
            <a:r>
              <a:rPr lang="zh-TW" altLang="en-US" sz="4000" dirty="0" smtClean="0"/>
              <a:t>學年度決算書</a:t>
            </a:r>
            <a:endParaRPr lang="en-US" altLang="zh-TW" sz="4000" dirty="0" smtClean="0"/>
          </a:p>
          <a:p>
            <a:r>
              <a:rPr lang="en-US" altLang="zh-TW" sz="4000" dirty="0" smtClean="0"/>
              <a:t>110</a:t>
            </a:r>
            <a:r>
              <a:rPr lang="zh-TW" altLang="en-US" sz="4000" dirty="0" smtClean="0"/>
              <a:t>學年度決算書</a:t>
            </a:r>
            <a:endParaRPr lang="en-US" altLang="zh-TW" sz="4000" dirty="0" smtClean="0"/>
          </a:p>
          <a:p>
            <a:r>
              <a:rPr lang="en-US" altLang="zh-TW" sz="4000" dirty="0" smtClean="0"/>
              <a:t>112</a:t>
            </a:r>
            <a:r>
              <a:rPr lang="zh-TW" altLang="en-US" sz="4000" dirty="0" smtClean="0"/>
              <a:t>學年度預算書</a:t>
            </a:r>
            <a:endParaRPr lang="en-US" altLang="zh-TW" sz="4000" dirty="0" smtClean="0"/>
          </a:p>
          <a:p>
            <a:pPr>
              <a:buNone/>
            </a:pPr>
            <a:endParaRPr lang="en-US" altLang="zh-TW" sz="4000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510150" y="1163781"/>
            <a:ext cx="5723906" cy="807523"/>
          </a:xfrm>
        </p:spPr>
        <p:txBody>
          <a:bodyPr>
            <a:noAutofit/>
          </a:bodyPr>
          <a:lstStyle/>
          <a:p>
            <a:r>
              <a:rPr lang="zh-TW" altLang="en-US" sz="4300" dirty="0" smtClean="0">
                <a:latin typeface="新細明體" pitchFamily="18" charset="-120"/>
                <a:ea typeface="新細明體" pitchFamily="18" charset="-120"/>
              </a:rPr>
              <a:t>已經</a:t>
            </a:r>
            <a:r>
              <a:rPr lang="zh-TW" altLang="en-US" sz="4200" dirty="0" smtClean="0">
                <a:latin typeface="新細明體" pitchFamily="18" charset="-120"/>
                <a:ea typeface="新細明體" pitchFamily="18" charset="-120"/>
              </a:rPr>
              <a:t>國教</a:t>
            </a:r>
            <a:r>
              <a:rPr lang="zh-TW" altLang="en-US" sz="4400" dirty="0" smtClean="0">
                <a:latin typeface="新細明體" pitchFamily="18" charset="-120"/>
                <a:ea typeface="新細明體" pitchFamily="18" charset="-120"/>
              </a:rPr>
              <a:t>署</a:t>
            </a:r>
            <a:r>
              <a:rPr lang="zh-TW" altLang="en-US" sz="4200" dirty="0" smtClean="0">
                <a:latin typeface="新細明體" pitchFamily="18" charset="-120"/>
                <a:ea typeface="新細明體" pitchFamily="18" charset="-120"/>
              </a:rPr>
              <a:t>核備的時間</a:t>
            </a:r>
            <a:endParaRPr lang="zh-TW" altLang="en-US" sz="4200" dirty="0"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833001" y="2103725"/>
            <a:ext cx="4693920" cy="4114800"/>
          </a:xfrm>
        </p:spPr>
        <p:txBody>
          <a:bodyPr>
            <a:normAutofit fontScale="77500" lnSpcReduction="20000"/>
          </a:bodyPr>
          <a:lstStyle/>
          <a:p>
            <a:r>
              <a:rPr lang="zh-TW" altLang="en-US" sz="5000" dirty="0" smtClean="0">
                <a:ea typeface="新細明體"/>
              </a:rPr>
              <a:t>於 </a:t>
            </a:r>
            <a:r>
              <a:rPr lang="en-US" altLang="zh-TW" sz="5000" dirty="0" smtClean="0">
                <a:ea typeface="新細明體"/>
              </a:rPr>
              <a:t>112/6/12</a:t>
            </a:r>
            <a:r>
              <a:rPr lang="zh-TW" altLang="en-US" sz="5000" dirty="0" smtClean="0">
                <a:ea typeface="新細明體"/>
              </a:rPr>
              <a:t>已核備</a:t>
            </a:r>
            <a:endParaRPr lang="en-US" altLang="zh-TW" sz="5000" dirty="0" smtClean="0">
              <a:ea typeface="新細明體"/>
            </a:endParaRPr>
          </a:p>
          <a:p>
            <a:pPr>
              <a:buNone/>
            </a:pPr>
            <a:endParaRPr lang="en-US" altLang="zh-TW" sz="400" dirty="0" smtClean="0">
              <a:ea typeface="新細明體"/>
            </a:endParaRPr>
          </a:p>
          <a:p>
            <a:endParaRPr lang="en-US" altLang="zh-TW" sz="300" dirty="0" smtClean="0">
              <a:ea typeface="新細明體"/>
            </a:endParaRPr>
          </a:p>
          <a:p>
            <a:endParaRPr lang="en-US" altLang="zh-TW" sz="200" dirty="0" smtClean="0">
              <a:ea typeface="新細明體"/>
            </a:endParaRPr>
          </a:p>
          <a:p>
            <a:r>
              <a:rPr lang="zh-TW" altLang="en-US" sz="5000" dirty="0" smtClean="0">
                <a:ea typeface="新細明體"/>
              </a:rPr>
              <a:t>於 </a:t>
            </a:r>
            <a:r>
              <a:rPr lang="en-US" altLang="zh-TW" sz="5000" dirty="0" smtClean="0">
                <a:ea typeface="新細明體"/>
              </a:rPr>
              <a:t>112/6/19</a:t>
            </a:r>
            <a:r>
              <a:rPr lang="zh-TW" altLang="en-US" sz="5000" dirty="0" smtClean="0">
                <a:ea typeface="新細明體"/>
              </a:rPr>
              <a:t>已核備</a:t>
            </a:r>
            <a:endParaRPr lang="en-US" altLang="zh-TW" sz="5000" dirty="0" smtClean="0">
              <a:ea typeface="新細明體"/>
            </a:endParaRPr>
          </a:p>
          <a:p>
            <a:pPr>
              <a:buNone/>
            </a:pPr>
            <a:endParaRPr lang="en-US" altLang="zh-TW" sz="400" dirty="0" smtClean="0">
              <a:ea typeface="新細明體"/>
            </a:endParaRPr>
          </a:p>
          <a:p>
            <a:pPr>
              <a:buNone/>
            </a:pPr>
            <a:endParaRPr lang="en-US" altLang="zh-TW" sz="300" dirty="0" smtClean="0">
              <a:ea typeface="新細明體"/>
            </a:endParaRPr>
          </a:p>
          <a:p>
            <a:endParaRPr lang="en-US" altLang="zh-TW" sz="200" dirty="0" smtClean="0">
              <a:ea typeface="新細明體"/>
            </a:endParaRPr>
          </a:p>
          <a:p>
            <a:r>
              <a:rPr lang="zh-TW" altLang="en-US" sz="5000" dirty="0" smtClean="0">
                <a:ea typeface="新細明體"/>
              </a:rPr>
              <a:t>於 </a:t>
            </a:r>
            <a:r>
              <a:rPr lang="en-US" altLang="zh-TW" sz="5000" dirty="0" smtClean="0">
                <a:ea typeface="新細明體"/>
              </a:rPr>
              <a:t>112/6/30</a:t>
            </a:r>
            <a:r>
              <a:rPr lang="zh-TW" altLang="en-US" sz="5000" dirty="0" smtClean="0">
                <a:ea typeface="新細明體"/>
              </a:rPr>
              <a:t>已核備</a:t>
            </a:r>
            <a:endParaRPr lang="en-US" altLang="zh-TW" sz="5000" dirty="0" smtClean="0">
              <a:ea typeface="新細明體"/>
            </a:endParaRPr>
          </a:p>
          <a:p>
            <a:pPr>
              <a:buNone/>
            </a:pPr>
            <a:endParaRPr lang="en-US" altLang="zh-TW" sz="300" dirty="0" smtClean="0">
              <a:ea typeface="新細明體"/>
            </a:endParaRPr>
          </a:p>
          <a:p>
            <a:pPr>
              <a:buNone/>
            </a:pPr>
            <a:endParaRPr lang="en-US" altLang="zh-TW" sz="400" dirty="0" smtClean="0">
              <a:ea typeface="新細明體"/>
            </a:endParaRPr>
          </a:p>
          <a:p>
            <a:endParaRPr lang="en-US" altLang="zh-TW" sz="200" dirty="0" smtClean="0">
              <a:ea typeface="新細明體"/>
            </a:endParaRPr>
          </a:p>
          <a:p>
            <a:r>
              <a:rPr lang="zh-TW" altLang="en-US" sz="5000" dirty="0" smtClean="0">
                <a:ea typeface="新細明體"/>
              </a:rPr>
              <a:t>於 </a:t>
            </a:r>
            <a:r>
              <a:rPr lang="en-US" altLang="zh-TW" sz="5000" dirty="0" smtClean="0">
                <a:ea typeface="新細明體"/>
              </a:rPr>
              <a:t>112/7/25</a:t>
            </a:r>
            <a:r>
              <a:rPr lang="zh-TW" altLang="en-US" sz="5000" dirty="0" smtClean="0">
                <a:ea typeface="新細明體"/>
              </a:rPr>
              <a:t>已核備</a:t>
            </a:r>
            <a:endParaRPr lang="en-US" altLang="zh-TW" sz="5000" dirty="0" smtClean="0">
              <a:ea typeface="新細明體"/>
            </a:endParaRPr>
          </a:p>
          <a:p>
            <a:pPr>
              <a:buNone/>
            </a:pPr>
            <a:endParaRPr lang="en-US" altLang="zh-TW" sz="600" dirty="0" smtClean="0">
              <a:ea typeface="新細明體"/>
            </a:endParaRPr>
          </a:p>
          <a:p>
            <a:endParaRPr lang="en-US" altLang="zh-TW" sz="200" dirty="0" smtClean="0">
              <a:ea typeface="新細明體"/>
            </a:endParaRPr>
          </a:p>
          <a:p>
            <a:r>
              <a:rPr lang="zh-TW" altLang="en-US" sz="5000" dirty="0" smtClean="0">
                <a:ea typeface="新細明體"/>
              </a:rPr>
              <a:t>於 </a:t>
            </a:r>
            <a:r>
              <a:rPr lang="en-US" altLang="zh-TW" sz="5000" dirty="0" smtClean="0">
                <a:ea typeface="新細明體"/>
              </a:rPr>
              <a:t>112/8/30</a:t>
            </a:r>
            <a:r>
              <a:rPr lang="zh-TW" altLang="en-US" sz="5000" dirty="0" smtClean="0">
                <a:ea typeface="新細明體"/>
              </a:rPr>
              <a:t>已核備</a:t>
            </a:r>
            <a:endParaRPr lang="en-US" altLang="zh-TW" sz="5000" dirty="0" smtClean="0">
              <a:ea typeface="新細明體"/>
            </a:endParaRPr>
          </a:p>
          <a:p>
            <a:pPr>
              <a:buNone/>
            </a:pPr>
            <a:endParaRPr lang="en-US" altLang="zh-TW" sz="700" dirty="0" smtClean="0">
              <a:ea typeface="新細明體"/>
            </a:endParaRPr>
          </a:p>
          <a:p>
            <a:r>
              <a:rPr lang="zh-TW" altLang="en-US" sz="4900" dirty="0" smtClean="0"/>
              <a:t>於 </a:t>
            </a:r>
            <a:r>
              <a:rPr lang="en-US" altLang="zh-TW" sz="4900" dirty="0" smtClean="0"/>
              <a:t>112/11/17</a:t>
            </a:r>
            <a:r>
              <a:rPr lang="zh-TW" altLang="en-US" sz="4900" dirty="0" smtClean="0"/>
              <a:t>已核備</a:t>
            </a:r>
            <a:endParaRPr lang="en-US" altLang="zh-TW" sz="4900" dirty="0" smtClean="0"/>
          </a:p>
          <a:p>
            <a:endParaRPr lang="en-US" altLang="zh-TW" sz="4700" dirty="0" smtClean="0">
              <a:ea typeface="新細明體"/>
            </a:endParaRPr>
          </a:p>
          <a:p>
            <a:endParaRPr lang="en-US" altLang="zh-TW" dirty="0" smtClean="0">
              <a:ea typeface="新細明體"/>
            </a:endParaRPr>
          </a:p>
          <a:p>
            <a:endParaRPr lang="en-US" altLang="zh-TW" dirty="0" smtClean="0">
              <a:ea typeface="新細明體"/>
            </a:endParaRPr>
          </a:p>
          <a:p>
            <a:endParaRPr lang="en-US" altLang="zh-TW" dirty="0" smtClean="0">
              <a:ea typeface="新細明體"/>
            </a:endParaRPr>
          </a:p>
          <a:p>
            <a:endParaRPr lang="en-US" altLang="zh-TW" dirty="0" smtClean="0">
              <a:ea typeface="新細明體"/>
            </a:endParaRPr>
          </a:p>
          <a:p>
            <a:endParaRPr lang="zh-TW" altLang="en-US" dirty="0" smtClean="0">
              <a:ea typeface="新細明體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312467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58">
            <a:extLst>
              <a:ext uri="{FF2B5EF4-FFF2-40B4-BE49-F238E27FC236}">
                <a16:creationId xmlns:a16="http://schemas.microsoft.com/office/drawing/2014/main" xmlns="" id="{1B5D6631-F74B-410E-B60D-7C97D6D770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" name="Rectangle 60">
            <a:extLst>
              <a:ext uri="{FF2B5EF4-FFF2-40B4-BE49-F238E27FC236}">
                <a16:creationId xmlns:a16="http://schemas.microsoft.com/office/drawing/2014/main" xmlns="" id="{6F300CB1-0412-47A2-BA30-07135C98E7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86" name="Rectangle 62">
            <a:extLst>
              <a:ext uri="{FF2B5EF4-FFF2-40B4-BE49-F238E27FC236}">
                <a16:creationId xmlns:a16="http://schemas.microsoft.com/office/drawing/2014/main" xmlns="" id="{C1AC820A-F7A7-46F3-933A-2CCC7201D3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87" name="Rectangle 64">
            <a:extLst>
              <a:ext uri="{FF2B5EF4-FFF2-40B4-BE49-F238E27FC236}">
                <a16:creationId xmlns:a16="http://schemas.microsoft.com/office/drawing/2014/main" xmlns="" id="{8DAFCA3D-277C-4C06-BC17-5108F3A700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8" name="Group 66">
            <a:extLst>
              <a:ext uri="{FF2B5EF4-FFF2-40B4-BE49-F238E27FC236}">
                <a16:creationId xmlns:a16="http://schemas.microsoft.com/office/drawing/2014/main" xmlns="" id="{5457DF47-900A-447E-9B61-2B94B74950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xmlns="" id="{84772325-EEFF-4BA8-841C-29A78A2E43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xmlns="" id="{AD3094C5-7785-41DD-B095-217D26651E5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xmlns="" id="{ED3CF66E-289D-4AB8-85D9-C0B9AE18B60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Rectangle 71">
            <a:extLst>
              <a:ext uri="{FF2B5EF4-FFF2-40B4-BE49-F238E27FC236}">
                <a16:creationId xmlns:a16="http://schemas.microsoft.com/office/drawing/2014/main" xmlns="" id="{2BEE9E27-5550-4DAA-935D-B987C11606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blipFill>
            <a:blip r:embed="rId3"/>
            <a:tile tx="-44450" ty="38100" sx="85000" sy="85000" flip="none" algn="tl"/>
          </a:blip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4F18998-08ED-DCA7-13B6-A1F7BAA27F0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028" r="31465"/>
          <a:stretch/>
        </p:blipFill>
        <p:spPr>
          <a:xfrm>
            <a:off x="7228702" y="621793"/>
            <a:ext cx="4342547" cy="5614416"/>
          </a:xfrm>
          <a:prstGeom prst="rect">
            <a:avLst/>
          </a:prstGeom>
        </p:spPr>
      </p:pic>
      <p:sp>
        <p:nvSpPr>
          <p:cNvPr id="90" name="Rectangle 73">
            <a:extLst>
              <a:ext uri="{FF2B5EF4-FFF2-40B4-BE49-F238E27FC236}">
                <a16:creationId xmlns:a16="http://schemas.microsoft.com/office/drawing/2014/main" xmlns="" id="{9B4AF4B7-C89D-4321-877F-0944ED8F45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標題 1">
            <a:extLst>
              <a:ext uri="{FF2B5EF4-FFF2-40B4-BE49-F238E27FC236}">
                <a16:creationId xmlns:a16="http://schemas.microsoft.com/office/drawing/2014/main" xmlns="" id="{546495FC-1411-70C9-E231-9347FD76B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849" y="1348844"/>
            <a:ext cx="5716338" cy="304270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altLang="zh-TW" sz="6000" dirty="0"/>
              <a:t> </a:t>
            </a:r>
            <a:r>
              <a:rPr lang="en-US" altLang="zh-TW" sz="6000" dirty="0" smtClean="0"/>
              <a:t>111</a:t>
            </a:r>
            <a:r>
              <a:rPr lang="zh-TW" altLang="en-US" sz="6000" dirty="0" smtClean="0"/>
              <a:t>學年</a:t>
            </a:r>
            <a:r>
              <a:rPr lang="zh-TW" altLang="en-US" sz="6000" dirty="0"/>
              <a:t>度</a:t>
            </a:r>
            <a:r>
              <a:rPr lang="zh-TW" altLang="en-US" sz="6000" dirty="0" smtClean="0"/>
              <a:t>決算書已於</a:t>
            </a:r>
            <a:r>
              <a:rPr lang="en-US" altLang="zh-TW" sz="6000" dirty="0" smtClean="0"/>
              <a:t>112/11/30</a:t>
            </a:r>
            <a:r>
              <a:rPr lang="zh-TW" altLang="en-US" sz="6000" dirty="0" smtClean="0"/>
              <a:t>函報國教署</a:t>
            </a:r>
            <a:endParaRPr lang="en-US" altLang="zh-TW" sz="6000" dirty="0"/>
          </a:p>
          <a:p>
            <a:endParaRPr lang="en-US" altLang="zh-TW" sz="6000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01CAA5E2-D4B2-F5B9-46A1-F293C9CFE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01299" y="3929883"/>
            <a:ext cx="5492033" cy="1126098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zh-TW" sz="4000" b="1" spc="80" dirty="0" smtClean="0">
                <a:ea typeface="新細明體"/>
              </a:rPr>
              <a:t>~</a:t>
            </a:r>
            <a:r>
              <a:rPr lang="zh-TW" altLang="en-US" sz="4000" b="1" spc="80" dirty="0" smtClean="0">
                <a:ea typeface="新細明體"/>
              </a:rPr>
              <a:t>經國教署主計鑒核中</a:t>
            </a:r>
            <a:r>
              <a:rPr lang="en-US" altLang="zh-TW" sz="4000" b="1" spc="80" dirty="0" smtClean="0">
                <a:ea typeface="新細明體"/>
              </a:rPr>
              <a:t>-</a:t>
            </a:r>
            <a:r>
              <a:rPr lang="zh-TW" altLang="en-US" sz="4000" b="1" spc="80" dirty="0" smtClean="0">
                <a:ea typeface="新細明體"/>
              </a:rPr>
              <a:t>待國教署備查。</a:t>
            </a:r>
            <a:endParaRPr lang="en-US" altLang="zh-TW" sz="4000" b="1" spc="80" dirty="0"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6434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80003386-8E1F-CC34-6830-4644D86F3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8820" y="734026"/>
            <a:ext cx="9993203" cy="1034445"/>
          </a:xfrm>
        </p:spPr>
        <p:txBody>
          <a:bodyPr>
            <a:normAutofit/>
          </a:bodyPr>
          <a:lstStyle/>
          <a:p>
            <a:pPr algn="l"/>
            <a:r>
              <a:rPr lang="en-US" altLang="zh-TW" sz="5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/>
                <a:ea typeface="+mj-lt"/>
              </a:rPr>
              <a:t>112</a:t>
            </a:r>
            <a:r>
              <a:rPr lang="zh-TW" sz="5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/>
              </a:rPr>
              <a:t>學年</a:t>
            </a:r>
            <a:r>
              <a:rPr lang="zh-TW" sz="5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/>
              </a:rPr>
              <a:t>度預算書</a:t>
            </a:r>
            <a:endParaRPr lang="zh-TW" sz="5600" dirty="0">
              <a:solidFill>
                <a:schemeClr val="accent2">
                  <a:lumMod val="60000"/>
                  <a:lumOff val="40000"/>
                </a:schemeClr>
              </a:solidFill>
              <a:ea typeface="+mj-lt"/>
              <a:cs typeface="+mj-lt"/>
            </a:endParaRPr>
          </a:p>
          <a:p>
            <a:endParaRPr lang="zh-TW" altLang="en-US" sz="5100" dirty="0">
              <a:ea typeface="新細明體"/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C4CE9C40-0D63-6694-0C5F-86DB2357D7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4238" y="3027407"/>
            <a:ext cx="9432926" cy="3830593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/>
          <a:p>
            <a:endParaRPr lang="en-US" altLang="zh-TW" sz="4900" dirty="0" smtClean="0"/>
          </a:p>
          <a:p>
            <a:r>
              <a:rPr lang="zh-TW" altLang="en-US" sz="4700" dirty="0" smtClean="0"/>
              <a:t> </a:t>
            </a:r>
            <a:endParaRPr lang="zh-TW" altLang="en-US" sz="4500" dirty="0"/>
          </a:p>
        </p:txBody>
      </p:sp>
      <p:sp>
        <p:nvSpPr>
          <p:cNvPr id="5" name="矩形 4"/>
          <p:cNvSpPr/>
          <p:nvPr/>
        </p:nvSpPr>
        <p:spPr>
          <a:xfrm>
            <a:off x="391885" y="2183562"/>
            <a:ext cx="1109155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5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~</a:t>
            </a:r>
            <a:r>
              <a:rPr lang="zh-TW" altLang="en-US" sz="5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於</a:t>
            </a:r>
            <a:r>
              <a:rPr lang="en-US" altLang="zh-TW" sz="5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112/11/17</a:t>
            </a:r>
            <a:r>
              <a:rPr lang="zh-TW" altLang="en-US" sz="5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已經國教署同意備查</a:t>
            </a:r>
            <a:endParaRPr lang="zh-TW" altLang="en-US" sz="5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3295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4000" b="-7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5B7C1AB2-7E3F-49B8-378E-E12120E74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272" y="225631"/>
            <a:ext cx="10960925" cy="1371600"/>
          </a:xfrm>
        </p:spPr>
        <p:txBody>
          <a:bodyPr>
            <a:normAutofit fontScale="90000"/>
          </a:bodyPr>
          <a:lstStyle/>
          <a:p>
            <a:r>
              <a:rPr lang="en-US" altLang="zh-TW" sz="4900" b="1" dirty="0" smtClean="0">
                <a:solidFill>
                  <a:schemeClr val="tx1"/>
                </a:solidFill>
                <a:latin typeface="Arial Black"/>
                <a:ea typeface="+mj-lt"/>
              </a:rPr>
              <a:t>112-1</a:t>
            </a:r>
            <a:r>
              <a:rPr lang="zh-TW" sz="4800" b="1" dirty="0" smtClean="0">
                <a:solidFill>
                  <a:schemeClr val="tx1"/>
                </a:solidFill>
                <a:latin typeface="Arial Black"/>
              </a:rPr>
              <a:t>學年度月報</a:t>
            </a:r>
            <a:r>
              <a:rPr lang="en-US" altLang="zh-TW" sz="4800" b="1" dirty="0" smtClean="0">
                <a:solidFill>
                  <a:schemeClr val="tx1"/>
                </a:solidFill>
                <a:latin typeface="Arial Black"/>
              </a:rPr>
              <a:t>~</a:t>
            </a:r>
            <a:r>
              <a:rPr lang="zh-TW" sz="49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累計截至</a:t>
            </a:r>
            <a:r>
              <a:rPr lang="en-US" altLang="zh-TW" sz="49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113/1</a:t>
            </a:r>
            <a:r>
              <a:rPr lang="zh-TW" sz="49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月</a:t>
            </a:r>
            <a:r>
              <a:rPr lang="en-US" altLang="zh-TW" sz="49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15</a:t>
            </a:r>
            <a:r>
              <a:rPr lang="zh-TW" sz="49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日</a:t>
            </a:r>
            <a:endParaRPr lang="zh-TW" sz="49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文字版面配置區 10"/>
          <p:cNvSpPr>
            <a:spLocks noGrp="1"/>
          </p:cNvSpPr>
          <p:nvPr>
            <p:ph type="body" idx="1"/>
          </p:nvPr>
        </p:nvSpPr>
        <p:spPr>
          <a:xfrm>
            <a:off x="831272" y="1698172"/>
            <a:ext cx="5533901" cy="1080654"/>
          </a:xfrm>
        </p:spPr>
        <p:txBody>
          <a:bodyPr>
            <a:noAutofit/>
          </a:bodyPr>
          <a:lstStyle/>
          <a:p>
            <a:r>
              <a:rPr lang="zh-TW" altLang="en-US" sz="4400" b="0" dirty="0" smtClean="0"/>
              <a:t> </a:t>
            </a:r>
            <a:r>
              <a:rPr lang="zh-TW" altLang="en-US" sz="4000" b="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單位</a:t>
            </a:r>
            <a:r>
              <a:rPr lang="en-US" altLang="zh-TW" sz="4000" b="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(</a:t>
            </a:r>
            <a:r>
              <a:rPr lang="zh-TW" altLang="en-US" sz="4000" b="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元</a:t>
            </a:r>
            <a:r>
              <a:rPr lang="en-US" altLang="zh-TW" sz="4000" b="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)</a:t>
            </a:r>
            <a:r>
              <a:rPr lang="zh-TW" altLang="en-US" sz="4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</a:p>
          <a:p>
            <a:r>
              <a:rPr lang="zh-TW" altLang="en-US" sz="4400" dirty="0" smtClean="0">
                <a:solidFill>
                  <a:schemeClr val="accent6">
                    <a:lumMod val="75000"/>
                  </a:schemeClr>
                </a:solidFill>
              </a:rPr>
              <a:t>收入</a:t>
            </a:r>
            <a:r>
              <a:rPr lang="zh-TW" altLang="en-US" sz="5000" dirty="0" smtClean="0">
                <a:solidFill>
                  <a:schemeClr val="accent6">
                    <a:lumMod val="75000"/>
                  </a:schemeClr>
                </a:solidFill>
              </a:rPr>
              <a:t>合計</a:t>
            </a:r>
            <a:r>
              <a:rPr lang="en-US" altLang="zh-TW" sz="4600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zh-TW" altLang="en-US" sz="4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zh-TW" sz="4400" b="0" dirty="0" smtClean="0"/>
              <a:t>24,037,205</a:t>
            </a:r>
            <a:r>
              <a:rPr lang="zh-TW" altLang="en-US" sz="4400" dirty="0" smtClean="0"/>
              <a:t> </a:t>
            </a:r>
            <a:endParaRPr lang="en-US" altLang="zh-TW" sz="4400" b="0" dirty="0" smtClean="0"/>
          </a:p>
        </p:txBody>
      </p:sp>
      <p:sp>
        <p:nvSpPr>
          <p:cNvPr id="12" name="內容版面配置區 11"/>
          <p:cNvSpPr>
            <a:spLocks noGrp="1"/>
          </p:cNvSpPr>
          <p:nvPr>
            <p:ph sz="half" idx="2"/>
          </p:nvPr>
        </p:nvSpPr>
        <p:spPr>
          <a:xfrm>
            <a:off x="795645" y="2980707"/>
            <a:ext cx="5427023" cy="3479470"/>
          </a:xfrm>
        </p:spPr>
        <p:txBody>
          <a:bodyPr>
            <a:noAutofit/>
          </a:bodyPr>
          <a:lstStyle/>
          <a:p>
            <a:r>
              <a:rPr lang="zh-TW" altLang="en-US" sz="3400" dirty="0" smtClean="0"/>
              <a:t>學雜費收入   </a:t>
            </a:r>
            <a:r>
              <a:rPr lang="en-US" altLang="zh-TW" sz="3400" dirty="0" smtClean="0"/>
              <a:t>1145580</a:t>
            </a:r>
            <a:r>
              <a:rPr lang="zh-TW" altLang="en-US" sz="3400" dirty="0" smtClean="0"/>
              <a:t> </a:t>
            </a:r>
            <a:endParaRPr lang="en-US" altLang="zh-TW" sz="3400" dirty="0" smtClean="0"/>
          </a:p>
          <a:p>
            <a:r>
              <a:rPr lang="zh-TW" altLang="en-US" sz="3400" dirty="0" smtClean="0"/>
              <a:t>補助及受贈收入 </a:t>
            </a:r>
            <a:r>
              <a:rPr lang="en-US" altLang="zh-TW" sz="3400" dirty="0" smtClean="0"/>
              <a:t>22181977</a:t>
            </a:r>
            <a:r>
              <a:rPr lang="zh-TW" altLang="en-US" sz="3400" dirty="0" smtClean="0"/>
              <a:t> </a:t>
            </a:r>
            <a:endParaRPr lang="en-US" altLang="zh-TW" sz="3400" dirty="0" smtClean="0"/>
          </a:p>
          <a:p>
            <a:r>
              <a:rPr lang="zh-TW" altLang="en-US" sz="3400" dirty="0" smtClean="0"/>
              <a:t>駐廠合作收入  </a:t>
            </a:r>
            <a:r>
              <a:rPr lang="en-US" altLang="zh-TW" sz="3600" dirty="0" smtClean="0"/>
              <a:t>219661</a:t>
            </a:r>
            <a:r>
              <a:rPr lang="zh-TW" altLang="en-US" sz="3600" dirty="0" smtClean="0"/>
              <a:t> </a:t>
            </a:r>
            <a:r>
              <a:rPr lang="zh-TW" altLang="en-US" sz="3400" dirty="0" smtClean="0"/>
              <a:t> </a:t>
            </a:r>
            <a:endParaRPr lang="en-US" altLang="zh-TW" sz="3400" dirty="0" smtClean="0"/>
          </a:p>
          <a:p>
            <a:r>
              <a:rPr lang="zh-TW" altLang="en-US" sz="3400" dirty="0" smtClean="0"/>
              <a:t>利息收入  </a:t>
            </a:r>
            <a:r>
              <a:rPr lang="en-US" altLang="zh-TW" sz="3400" dirty="0" smtClean="0"/>
              <a:t>2170</a:t>
            </a:r>
            <a:r>
              <a:rPr lang="zh-TW" altLang="en-US" sz="3400" dirty="0" smtClean="0"/>
              <a:t> </a:t>
            </a:r>
            <a:endParaRPr lang="en-US" altLang="zh-TW" sz="3400" dirty="0" smtClean="0"/>
          </a:p>
          <a:p>
            <a:r>
              <a:rPr lang="zh-TW" altLang="en-US" sz="3400" dirty="0" smtClean="0"/>
              <a:t>其他收入 </a:t>
            </a:r>
            <a:r>
              <a:rPr lang="en-US" altLang="zh-TW" sz="3600" dirty="0" smtClean="0"/>
              <a:t>487817</a:t>
            </a:r>
            <a:r>
              <a:rPr lang="zh-TW" altLang="en-US" sz="3600" dirty="0" smtClean="0"/>
              <a:t> </a:t>
            </a:r>
            <a:r>
              <a:rPr lang="zh-TW" altLang="en-US" sz="3400" dirty="0" smtClean="0"/>
              <a:t> </a:t>
            </a:r>
            <a:endParaRPr lang="zh-TW" altLang="en-US" sz="3400" dirty="0"/>
          </a:p>
        </p:txBody>
      </p:sp>
      <p:sp>
        <p:nvSpPr>
          <p:cNvPr id="13" name="文字版面配置區 12"/>
          <p:cNvSpPr>
            <a:spLocks noGrp="1"/>
          </p:cNvSpPr>
          <p:nvPr>
            <p:ph type="body" sz="quarter" idx="3"/>
          </p:nvPr>
        </p:nvSpPr>
        <p:spPr>
          <a:xfrm>
            <a:off x="6590803" y="795648"/>
            <a:ext cx="5296395" cy="1959428"/>
          </a:xfrm>
        </p:spPr>
        <p:txBody>
          <a:bodyPr>
            <a:noAutofit/>
          </a:bodyPr>
          <a:lstStyle/>
          <a:p>
            <a:r>
              <a:rPr lang="zh-TW" altLang="en-US" sz="4400" dirty="0" smtClean="0">
                <a:solidFill>
                  <a:schemeClr val="accent6">
                    <a:lumMod val="75000"/>
                  </a:schemeClr>
                </a:solidFill>
              </a:rPr>
              <a:t>費用</a:t>
            </a:r>
            <a:r>
              <a:rPr lang="zh-TW" altLang="en-US" sz="5000" dirty="0" smtClean="0">
                <a:solidFill>
                  <a:schemeClr val="accent6">
                    <a:lumMod val="75000"/>
                  </a:schemeClr>
                </a:solidFill>
              </a:rPr>
              <a:t>合計</a:t>
            </a:r>
            <a:r>
              <a:rPr lang="en-US" altLang="zh-TW" sz="4400" dirty="0" smtClean="0"/>
              <a:t>:</a:t>
            </a:r>
            <a:r>
              <a:rPr lang="zh-TW" altLang="en-US" sz="4400" dirty="0" smtClean="0"/>
              <a:t> </a:t>
            </a:r>
            <a:r>
              <a:rPr lang="en-US" altLang="zh-TW" sz="4400" b="0" dirty="0" smtClean="0"/>
              <a:t>8,952,885</a:t>
            </a:r>
            <a:r>
              <a:rPr lang="zh-TW" altLang="en-US" sz="4400" dirty="0" smtClean="0"/>
              <a:t>   </a:t>
            </a:r>
            <a:endParaRPr lang="zh-TW" altLang="en-US" sz="4400" dirty="0"/>
          </a:p>
        </p:txBody>
      </p:sp>
      <p:sp>
        <p:nvSpPr>
          <p:cNvPr id="14" name="內容版面配置區 13"/>
          <p:cNvSpPr>
            <a:spLocks noGrp="1"/>
          </p:cNvSpPr>
          <p:nvPr>
            <p:ph sz="quarter" idx="4"/>
          </p:nvPr>
        </p:nvSpPr>
        <p:spPr>
          <a:xfrm>
            <a:off x="6088082" y="2909455"/>
            <a:ext cx="6103918" cy="3705101"/>
          </a:xfrm>
        </p:spPr>
        <p:txBody>
          <a:bodyPr>
            <a:noAutofit/>
          </a:bodyPr>
          <a:lstStyle/>
          <a:p>
            <a:r>
              <a:rPr lang="zh-TW" altLang="en-US" sz="3400" dirty="0" smtClean="0"/>
              <a:t>董事會支出 </a:t>
            </a:r>
            <a:r>
              <a:rPr lang="en-US" altLang="zh-TW" sz="3400" dirty="0" smtClean="0"/>
              <a:t>500</a:t>
            </a:r>
            <a:r>
              <a:rPr lang="zh-TW" altLang="en-US" sz="3400" dirty="0" smtClean="0"/>
              <a:t> </a:t>
            </a:r>
            <a:endParaRPr lang="en-US" altLang="zh-TW" sz="3400" dirty="0" smtClean="0"/>
          </a:p>
          <a:p>
            <a:r>
              <a:rPr lang="zh-TW" altLang="en-US" sz="3400" dirty="0" smtClean="0"/>
              <a:t>行政管理支出 </a:t>
            </a:r>
            <a:r>
              <a:rPr lang="en-US" altLang="zh-TW" sz="3600" dirty="0" smtClean="0"/>
              <a:t>2812393</a:t>
            </a:r>
            <a:r>
              <a:rPr lang="zh-TW" altLang="en-US" sz="3600" dirty="0" smtClean="0"/>
              <a:t> </a:t>
            </a:r>
            <a:endParaRPr lang="en-US" altLang="zh-TW" sz="3400" dirty="0" smtClean="0"/>
          </a:p>
          <a:p>
            <a:r>
              <a:rPr lang="zh-TW" altLang="en-US" sz="3400" dirty="0" smtClean="0"/>
              <a:t>教學研究及訓輔支出 </a:t>
            </a:r>
            <a:r>
              <a:rPr lang="en-US" altLang="zh-TW" sz="3600" dirty="0" smtClean="0"/>
              <a:t>5878234</a:t>
            </a:r>
            <a:r>
              <a:rPr lang="zh-TW" altLang="en-US" sz="3600" dirty="0" smtClean="0"/>
              <a:t> </a:t>
            </a:r>
            <a:endParaRPr lang="en-US" altLang="zh-TW" sz="3400" dirty="0" smtClean="0"/>
          </a:p>
          <a:p>
            <a:r>
              <a:rPr lang="zh-TW" altLang="en-US" sz="3400" dirty="0" smtClean="0"/>
              <a:t>獎助學金支出 </a:t>
            </a:r>
            <a:r>
              <a:rPr lang="en-US" altLang="zh-TW" sz="3400" dirty="0" smtClean="0"/>
              <a:t>1200</a:t>
            </a:r>
            <a:r>
              <a:rPr lang="zh-TW" altLang="en-US" sz="3400" dirty="0" smtClean="0"/>
              <a:t> </a:t>
            </a:r>
            <a:endParaRPr lang="en-US" altLang="zh-TW" sz="3400" dirty="0" smtClean="0"/>
          </a:p>
          <a:p>
            <a:r>
              <a:rPr lang="zh-TW" altLang="en-US" sz="3400" dirty="0" smtClean="0"/>
              <a:t>產學合作人事費支出 </a:t>
            </a:r>
            <a:r>
              <a:rPr lang="en-US" altLang="zh-TW" sz="3400" dirty="0" smtClean="0"/>
              <a:t>182738</a:t>
            </a:r>
            <a:r>
              <a:rPr lang="zh-TW" altLang="en-US" sz="3400" dirty="0" smtClean="0"/>
              <a:t> </a:t>
            </a:r>
            <a:endParaRPr lang="en-US" altLang="zh-TW" sz="3400" dirty="0" smtClean="0"/>
          </a:p>
          <a:p>
            <a:r>
              <a:rPr lang="zh-TW" altLang="en-US" sz="3400" dirty="0" smtClean="0"/>
              <a:t>超額年金給付 </a:t>
            </a:r>
            <a:r>
              <a:rPr lang="en-US" altLang="zh-TW" sz="3400" dirty="0" smtClean="0"/>
              <a:t>77820</a:t>
            </a:r>
            <a:r>
              <a:rPr lang="zh-TW" altLang="en-US" sz="3400" dirty="0" smtClean="0"/>
              <a:t> </a:t>
            </a:r>
            <a:endParaRPr lang="en-US" altLang="zh-TW" sz="3400" dirty="0" smtClean="0"/>
          </a:p>
          <a:p>
            <a:pPr>
              <a:buNone/>
            </a:pPr>
            <a:endParaRPr lang="zh-TW" altLang="en-US" sz="3100" dirty="0"/>
          </a:p>
        </p:txBody>
      </p:sp>
    </p:spTree>
    <p:extLst>
      <p:ext uri="{BB962C8B-B14F-4D97-AF65-F5344CB8AC3E}">
        <p14:creationId xmlns:p14="http://schemas.microsoft.com/office/powerpoint/2010/main" xmlns="" val="2441792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1000" b="-7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97B9FFDD-4D29-8211-811F-A7B89D63A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846" y="-315265"/>
            <a:ext cx="10807847" cy="1371600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/>
                <a:ea typeface="+mj-lt"/>
              </a:rPr>
              <a:t> </a:t>
            </a:r>
            <a:r>
              <a:rPr altLang="zh-TW" sz="4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/>
                <a:ea typeface="+mj-lt"/>
              </a:rPr>
              <a:t>11</a:t>
            </a:r>
            <a:r>
              <a:rPr lang="en-US" altLang="zh-TW" sz="4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/>
                <a:ea typeface="+mj-lt"/>
              </a:rPr>
              <a:t>2-1</a:t>
            </a:r>
            <a:r>
              <a:rPr lang="zh-TW" altLang="en-US" sz="4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/>
              </a:rPr>
              <a:t>學年度月報</a:t>
            </a:r>
            <a:r>
              <a:rPr lang="en-US" altLang="zh-TW" sz="4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/>
              </a:rPr>
              <a:t>~</a:t>
            </a:r>
            <a:r>
              <a:rPr lang="zh-TW" sz="4800" dirty="0" smtClean="0"/>
              <a:t>累計截至</a:t>
            </a:r>
            <a:r>
              <a:rPr lang="en-US" altLang="zh-TW" sz="4800" dirty="0" smtClean="0"/>
              <a:t>113/1</a:t>
            </a:r>
            <a:r>
              <a:rPr lang="zh-TW" sz="4800" dirty="0" smtClean="0"/>
              <a:t>月</a:t>
            </a:r>
            <a:r>
              <a:rPr lang="en-US" altLang="zh-TW" sz="4800" dirty="0" smtClean="0"/>
              <a:t>15</a:t>
            </a:r>
            <a:r>
              <a:rPr lang="zh-TW" sz="4800" dirty="0" smtClean="0"/>
              <a:t>日</a:t>
            </a:r>
            <a:endParaRPr lang="zh-TW" altLang="en-US" sz="4500" dirty="0">
              <a:ea typeface="新細明體"/>
            </a:endParaRP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EF7783C2-6998-8B82-2FF0-44AE3E66A9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6139" y="479081"/>
            <a:ext cx="6614556" cy="938149"/>
          </a:xfrm>
        </p:spPr>
        <p:txBody>
          <a:bodyPr>
            <a:noAutofit/>
          </a:bodyPr>
          <a:lstStyle/>
          <a:p>
            <a:r>
              <a:rPr lang="zh-TW" altLang="en-US" sz="5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zh-TW" altLang="en-US" sz="4500" dirty="0" smtClean="0">
                <a:solidFill>
                  <a:schemeClr val="accent6">
                    <a:lumMod val="75000"/>
                  </a:schemeClr>
                </a:solidFill>
              </a:rPr>
              <a:t>資產合計</a:t>
            </a:r>
            <a:r>
              <a:rPr lang="en-US" altLang="zh-TW" sz="4500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en-US" altLang="zh-TW" sz="4800" b="0" dirty="0" smtClean="0"/>
              <a:t>189,131,029</a:t>
            </a:r>
            <a:r>
              <a:rPr lang="zh-TW" altLang="en-US" sz="4800" dirty="0" smtClean="0"/>
              <a:t> </a:t>
            </a:r>
            <a:r>
              <a:rPr lang="zh-TW" altLang="en-US" sz="4500" dirty="0" smtClean="0"/>
              <a:t> </a:t>
            </a:r>
            <a:endParaRPr lang="zh-TW" altLang="en-US" sz="45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xmlns="" id="{B2666155-14C7-0E3F-AC1D-2F9E5FD09D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0649" y="1336797"/>
            <a:ext cx="6246422" cy="5366824"/>
          </a:xfrm>
        </p:spPr>
        <p:txBody>
          <a:bodyPr>
            <a:noAutofit/>
          </a:bodyPr>
          <a:lstStyle/>
          <a:p>
            <a:r>
              <a:rPr lang="zh-TW" altLang="en-US" sz="3000" dirty="0" smtClean="0"/>
              <a:t>土地 </a:t>
            </a:r>
            <a:r>
              <a:rPr lang="en-US" altLang="zh-TW" sz="3000" dirty="0" smtClean="0"/>
              <a:t>684879</a:t>
            </a:r>
            <a:r>
              <a:rPr lang="zh-TW" altLang="en-US" sz="3000" dirty="0" smtClean="0"/>
              <a:t>  土地改良物 </a:t>
            </a:r>
            <a:r>
              <a:rPr lang="en-US" altLang="zh-TW" sz="3000" dirty="0" smtClean="0"/>
              <a:t>20632691</a:t>
            </a:r>
            <a:r>
              <a:rPr lang="zh-TW" altLang="en-US" sz="3000" dirty="0" smtClean="0"/>
              <a:t> </a:t>
            </a:r>
            <a:endParaRPr lang="en-US" altLang="zh-TW" sz="3000" dirty="0" smtClean="0"/>
          </a:p>
          <a:p>
            <a:r>
              <a:rPr lang="zh-TW" altLang="en-US" sz="3000" dirty="0" smtClean="0"/>
              <a:t>零用金及銀行存款 </a:t>
            </a:r>
            <a:r>
              <a:rPr lang="en-US" altLang="zh-TW" sz="3000" dirty="0" smtClean="0"/>
              <a:t>14410587</a:t>
            </a:r>
          </a:p>
          <a:p>
            <a:r>
              <a:rPr lang="zh-TW" altLang="en-US" sz="3000" dirty="0" smtClean="0"/>
              <a:t>應收帳款  </a:t>
            </a:r>
            <a:r>
              <a:rPr lang="en-US" altLang="zh-TW" sz="3200" dirty="0" smtClean="0"/>
              <a:t>300266</a:t>
            </a:r>
            <a:r>
              <a:rPr lang="zh-TW" altLang="en-US" sz="3200" dirty="0" smtClean="0"/>
              <a:t> </a:t>
            </a:r>
            <a:endParaRPr lang="en-US" altLang="zh-TW" sz="3200" dirty="0" smtClean="0"/>
          </a:p>
          <a:p>
            <a:r>
              <a:rPr lang="zh-TW" altLang="en-US" sz="3000" dirty="0" smtClean="0"/>
              <a:t>預付款項  </a:t>
            </a:r>
            <a:r>
              <a:rPr lang="en-US" altLang="zh-TW" sz="3200" dirty="0" smtClean="0"/>
              <a:t>133332</a:t>
            </a:r>
            <a:r>
              <a:rPr lang="zh-TW" altLang="en-US" sz="3200" dirty="0" smtClean="0"/>
              <a:t> </a:t>
            </a:r>
            <a:endParaRPr lang="en-US" altLang="zh-TW" sz="3000" dirty="0" smtClean="0"/>
          </a:p>
          <a:p>
            <a:r>
              <a:rPr lang="zh-TW" altLang="en-US" sz="3000" dirty="0" smtClean="0"/>
              <a:t>房屋及建築 </a:t>
            </a:r>
            <a:r>
              <a:rPr lang="en-US" altLang="zh-TW" sz="3000" dirty="0" smtClean="0"/>
              <a:t>54584771</a:t>
            </a:r>
          </a:p>
          <a:p>
            <a:r>
              <a:rPr lang="zh-TW" altLang="en-US" sz="3000" dirty="0" smtClean="0"/>
              <a:t>建築物改良物 </a:t>
            </a:r>
            <a:r>
              <a:rPr lang="en-US" altLang="zh-TW" sz="3000" dirty="0" smtClean="0"/>
              <a:t>27869739</a:t>
            </a:r>
            <a:r>
              <a:rPr lang="zh-TW" altLang="en-US" sz="3000" dirty="0" smtClean="0"/>
              <a:t> </a:t>
            </a:r>
            <a:endParaRPr lang="en-US" altLang="zh-TW" sz="3000" dirty="0" smtClean="0"/>
          </a:p>
          <a:p>
            <a:r>
              <a:rPr lang="zh-TW" altLang="en-US" sz="3000" dirty="0" smtClean="0"/>
              <a:t>機械儀器及設備 </a:t>
            </a:r>
            <a:r>
              <a:rPr lang="en-US" altLang="zh-TW" sz="3000" dirty="0" smtClean="0"/>
              <a:t>24234933</a:t>
            </a:r>
            <a:r>
              <a:rPr lang="zh-TW" altLang="en-US" sz="3000" dirty="0" smtClean="0"/>
              <a:t>  </a:t>
            </a:r>
            <a:endParaRPr lang="en-US" altLang="zh-TW" sz="3000" dirty="0" smtClean="0"/>
          </a:p>
          <a:p>
            <a:r>
              <a:rPr lang="zh-TW" altLang="en-US" sz="3000" dirty="0" smtClean="0"/>
              <a:t>圖書及博物 </a:t>
            </a:r>
            <a:r>
              <a:rPr lang="en-US" altLang="zh-TW" sz="3000" dirty="0" smtClean="0"/>
              <a:t>2335398</a:t>
            </a:r>
            <a:r>
              <a:rPr lang="zh-TW" altLang="en-US" sz="3000" dirty="0" smtClean="0"/>
              <a:t> </a:t>
            </a:r>
            <a:endParaRPr lang="en-US" altLang="zh-TW" sz="3000" dirty="0" smtClean="0"/>
          </a:p>
          <a:p>
            <a:r>
              <a:rPr lang="zh-TW" altLang="en-US" sz="3000" dirty="0" smtClean="0"/>
              <a:t>其他設備 </a:t>
            </a:r>
            <a:r>
              <a:rPr lang="en-US" altLang="zh-TW" sz="3000" dirty="0" smtClean="0"/>
              <a:t>42708233</a:t>
            </a:r>
            <a:r>
              <a:rPr lang="zh-TW" altLang="en-US" sz="3000" dirty="0" smtClean="0"/>
              <a:t>  </a:t>
            </a:r>
            <a:endParaRPr lang="en-US" altLang="zh-TW" sz="3000" dirty="0" smtClean="0"/>
          </a:p>
          <a:p>
            <a:r>
              <a:rPr lang="zh-TW" altLang="en-US" sz="3000" dirty="0" smtClean="0"/>
              <a:t>電腦軟體 </a:t>
            </a:r>
            <a:r>
              <a:rPr lang="en-US" altLang="zh-TW" sz="3000" dirty="0" smtClean="0"/>
              <a:t>1236200</a:t>
            </a:r>
            <a:r>
              <a:rPr lang="zh-TW" altLang="en-US" sz="3000" dirty="0" smtClean="0"/>
              <a:t> </a:t>
            </a:r>
            <a:endParaRPr lang="en-US" altLang="zh-TW" sz="3000" dirty="0" smtClean="0"/>
          </a:p>
          <a:p>
            <a:pPr>
              <a:buNone/>
            </a:pPr>
            <a:endParaRPr lang="zh-TW" altLang="en-US" sz="2900" dirty="0"/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xmlns="" id="{209E2DEE-FAF9-DA63-80B3-50697E9F92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51803" y="360326"/>
            <a:ext cx="5440197" cy="822327"/>
          </a:xfrm>
        </p:spPr>
        <p:txBody>
          <a:bodyPr>
            <a:noAutofit/>
          </a:bodyPr>
          <a:lstStyle/>
          <a:p>
            <a:r>
              <a:rPr lang="zh-TW" altLang="en-US" sz="4500" dirty="0" smtClean="0">
                <a:solidFill>
                  <a:schemeClr val="accent6">
                    <a:lumMod val="75000"/>
                  </a:schemeClr>
                </a:solidFill>
              </a:rPr>
              <a:t>負債合計</a:t>
            </a:r>
            <a:r>
              <a:rPr lang="en-US" altLang="zh-TW" sz="4500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en-US" altLang="zh-TW" sz="4500" b="0" dirty="0" smtClean="0"/>
              <a:t>4,797,851</a:t>
            </a:r>
            <a:r>
              <a:rPr lang="zh-TW" altLang="en-US" sz="4500" dirty="0" smtClean="0"/>
              <a:t> </a:t>
            </a:r>
            <a:endParaRPr lang="zh-TW" altLang="en-US" sz="4500" dirty="0"/>
          </a:p>
        </p:txBody>
      </p:sp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xmlns="" id="{1A635F0C-9382-5584-A036-195412914A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923970" y="405145"/>
            <a:ext cx="5865756" cy="645285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TW" altLang="en-US" sz="2900" dirty="0" smtClean="0"/>
              <a:t> </a:t>
            </a:r>
            <a:endParaRPr lang="en-US" altLang="zh-TW" sz="2900" dirty="0" smtClean="0"/>
          </a:p>
          <a:p>
            <a:r>
              <a:rPr lang="zh-TW" altLang="en-US" sz="2900" dirty="0" smtClean="0"/>
              <a:t>代收款項 </a:t>
            </a:r>
            <a:r>
              <a:rPr lang="en-US" altLang="zh-TW" sz="3200" dirty="0" smtClean="0"/>
              <a:t>-16418</a:t>
            </a:r>
            <a:r>
              <a:rPr lang="zh-TW" altLang="en-US" sz="3200" dirty="0" smtClean="0"/>
              <a:t> </a:t>
            </a:r>
            <a:endParaRPr lang="en-US" altLang="zh-TW" sz="2900" dirty="0" smtClean="0"/>
          </a:p>
          <a:p>
            <a:r>
              <a:rPr lang="zh-TW" altLang="en-US" sz="2900" dirty="0" smtClean="0"/>
              <a:t>應付利息 </a:t>
            </a:r>
            <a:r>
              <a:rPr lang="en-US" altLang="zh-TW" sz="2900" dirty="0" smtClean="0"/>
              <a:t>631</a:t>
            </a:r>
            <a:r>
              <a:rPr lang="zh-TW" altLang="en-US" sz="2900" dirty="0" smtClean="0"/>
              <a:t>                </a:t>
            </a:r>
            <a:endParaRPr lang="en-US" altLang="zh-TW" sz="2900" dirty="0" smtClean="0"/>
          </a:p>
          <a:p>
            <a:r>
              <a:rPr lang="zh-TW" altLang="en-US" sz="2900" dirty="0" smtClean="0"/>
              <a:t>應付費用 </a:t>
            </a:r>
            <a:r>
              <a:rPr lang="en-US" altLang="zh-TW" sz="3200" dirty="0" smtClean="0"/>
              <a:t>4699919</a:t>
            </a:r>
            <a:r>
              <a:rPr lang="zh-TW" altLang="en-US" sz="3200" dirty="0" smtClean="0"/>
              <a:t> </a:t>
            </a:r>
            <a:r>
              <a:rPr lang="zh-TW" altLang="en-US" sz="2900" dirty="0" smtClean="0"/>
              <a:t> </a:t>
            </a:r>
            <a:endParaRPr lang="en-US" altLang="zh-TW" sz="2900" dirty="0" smtClean="0"/>
          </a:p>
          <a:p>
            <a:r>
              <a:rPr lang="zh-TW" altLang="en-US" sz="2900" dirty="0" smtClean="0"/>
              <a:t>應付設備款 </a:t>
            </a:r>
            <a:r>
              <a:rPr lang="en-US" altLang="zh-TW" sz="2900" dirty="0" smtClean="0"/>
              <a:t>113369</a:t>
            </a:r>
            <a:r>
              <a:rPr lang="zh-TW" altLang="en-US" sz="2900" dirty="0" smtClean="0"/>
              <a:t> </a:t>
            </a:r>
            <a:endParaRPr lang="en-US" altLang="zh-TW" sz="2900" dirty="0" smtClean="0"/>
          </a:p>
          <a:p>
            <a:r>
              <a:rPr lang="zh-TW" altLang="en-US" sz="2900" dirty="0" smtClean="0"/>
              <a:t>暫收款 </a:t>
            </a:r>
            <a:r>
              <a:rPr lang="en-US" altLang="zh-TW" sz="2900" dirty="0" smtClean="0"/>
              <a:t>350</a:t>
            </a:r>
            <a:r>
              <a:rPr lang="zh-TW" altLang="en-US" sz="2900" dirty="0" smtClean="0"/>
              <a:t> </a:t>
            </a:r>
            <a:endParaRPr lang="en-US" altLang="zh-TW" sz="2900" dirty="0" smtClean="0"/>
          </a:p>
          <a:p>
            <a:pPr>
              <a:buNone/>
            </a:pPr>
            <a:r>
              <a:rPr lang="zh-TW" altLang="en-US" sz="3800" b="1" dirty="0" smtClean="0">
                <a:solidFill>
                  <a:schemeClr val="accent6">
                    <a:lumMod val="75000"/>
                  </a:schemeClr>
                </a:solidFill>
              </a:rPr>
              <a:t>權益基金及餘絀 合計</a:t>
            </a:r>
            <a:r>
              <a:rPr lang="en-US" altLang="zh-TW" sz="3800" b="1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en-US" altLang="zh-TW" sz="3800" b="1" dirty="0" smtClean="0"/>
              <a:t>184,333,178</a:t>
            </a:r>
          </a:p>
          <a:p>
            <a:r>
              <a:rPr lang="zh-TW" altLang="en-US" sz="2900" b="1" dirty="0" smtClean="0"/>
              <a:t>賸餘款權益基金 </a:t>
            </a:r>
            <a:r>
              <a:rPr lang="en-US" altLang="zh-TW" sz="2900" dirty="0" smtClean="0"/>
              <a:t>102312080</a:t>
            </a:r>
            <a:r>
              <a:rPr lang="zh-TW" altLang="en-US" sz="2900" dirty="0" smtClean="0"/>
              <a:t> </a:t>
            </a:r>
            <a:endParaRPr lang="en-US" altLang="zh-TW" sz="2900" b="1" dirty="0" smtClean="0"/>
          </a:p>
          <a:p>
            <a:r>
              <a:rPr lang="zh-TW" altLang="en-US" sz="2900" b="1" dirty="0" smtClean="0"/>
              <a:t>其他權益基金  </a:t>
            </a:r>
            <a:r>
              <a:rPr lang="en-US" altLang="zh-TW" sz="2900" dirty="0" smtClean="0"/>
              <a:t>1460000</a:t>
            </a:r>
            <a:r>
              <a:rPr lang="zh-TW" altLang="en-US" sz="2900" dirty="0" smtClean="0"/>
              <a:t> </a:t>
            </a:r>
            <a:endParaRPr lang="en-US" altLang="zh-TW" sz="2900" dirty="0" smtClean="0"/>
          </a:p>
          <a:p>
            <a:r>
              <a:rPr lang="zh-TW" altLang="en-US" sz="2900" dirty="0" smtClean="0"/>
              <a:t>累積賸餘 </a:t>
            </a:r>
            <a:r>
              <a:rPr lang="en-US" altLang="zh-TW" sz="2900" dirty="0" smtClean="0"/>
              <a:t>65476778</a:t>
            </a:r>
            <a:r>
              <a:rPr lang="zh-TW" altLang="en-US" sz="2900" dirty="0" smtClean="0"/>
              <a:t>  </a:t>
            </a:r>
            <a:endParaRPr lang="en-US" altLang="zh-TW" sz="2900" dirty="0" smtClean="0"/>
          </a:p>
          <a:p>
            <a:r>
              <a:rPr lang="zh-TW" altLang="en-US" sz="2900" dirty="0" smtClean="0"/>
              <a:t>本期餘絀 </a:t>
            </a:r>
            <a:r>
              <a:rPr lang="en-US" altLang="zh-TW" sz="2900" dirty="0" smtClean="0"/>
              <a:t>15084320</a:t>
            </a:r>
            <a:endParaRPr lang="en-US" altLang="zh-TW" sz="2900" b="1" dirty="0" smtClean="0"/>
          </a:p>
          <a:p>
            <a:endParaRPr lang="en-US" altLang="zh-TW" sz="3500" dirty="0" smtClean="0"/>
          </a:p>
          <a:p>
            <a:pPr>
              <a:buNone/>
            </a:pPr>
            <a:endParaRPr lang="en-US" altLang="zh-TW" sz="3500" dirty="0" smtClean="0"/>
          </a:p>
        </p:txBody>
      </p:sp>
    </p:spTree>
    <p:extLst>
      <p:ext uri="{BB962C8B-B14F-4D97-AF65-F5344CB8AC3E}">
        <p14:creationId xmlns:p14="http://schemas.microsoft.com/office/powerpoint/2010/main" xmlns="" val="1703255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t="-64000" b="-6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7F3B50E7-3A65-446A-E0B9-086858ECA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775" y="-178130"/>
            <a:ext cx="10058400" cy="1371600"/>
          </a:xfrm>
          <a:noFill/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solidFill>
                  <a:schemeClr val="bg1"/>
                </a:solidFill>
                <a:latin typeface="Arial Black"/>
              </a:rPr>
              <a:t>     </a:t>
            </a:r>
            <a:r>
              <a:rPr lang="en-US" altLang="zh-TW" dirty="0" smtClean="0">
                <a:solidFill>
                  <a:schemeClr val="bg1"/>
                </a:solidFill>
                <a:latin typeface="Arial Black"/>
              </a:rPr>
              <a:t>112-1</a:t>
            </a:r>
            <a:r>
              <a:rPr lang="zh-TW" altLang="en-US" dirty="0" smtClean="0">
                <a:solidFill>
                  <a:schemeClr val="bg1"/>
                </a:solidFill>
                <a:latin typeface="Arial Black"/>
              </a:rPr>
              <a:t>學期造冊之</a:t>
            </a:r>
            <a:r>
              <a:rPr lang="zh-TW" b="1" dirty="0" smtClean="0">
                <a:solidFill>
                  <a:schemeClr val="bg1"/>
                </a:solidFill>
                <a:latin typeface="Arial Black"/>
              </a:rPr>
              <a:t>計畫執行</a:t>
            </a:r>
            <a:r>
              <a:rPr lang="en-US" altLang="zh-TW" b="1" dirty="0" smtClean="0">
                <a:solidFill>
                  <a:schemeClr val="bg1"/>
                </a:solidFill>
                <a:latin typeface="Arial Black"/>
              </a:rPr>
              <a:t>-</a:t>
            </a:r>
            <a:r>
              <a:rPr lang="zh-TW" altLang="en-US" b="1" dirty="0" smtClean="0">
                <a:solidFill>
                  <a:schemeClr val="bg1"/>
                </a:solidFill>
                <a:latin typeface="Arial Black"/>
              </a:rPr>
              <a:t>已完成核銷</a:t>
            </a:r>
            <a:endParaRPr lang="zh-TW" dirty="0">
              <a:solidFill>
                <a:schemeClr val="bg1"/>
              </a:solidFill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498764" y="801585"/>
            <a:ext cx="11471564" cy="5712031"/>
          </a:xfrm>
          <a:noFill/>
        </p:spPr>
        <p:txBody>
          <a:bodyPr>
            <a:noAutofit/>
          </a:bodyPr>
          <a:lstStyle/>
          <a:p>
            <a:pPr>
              <a:buFont typeface="Wingdings" pitchFamily="2" charset="2"/>
              <a:buChar char="u"/>
            </a:pPr>
            <a:r>
              <a:rPr lang="zh-TW" altLang="en-US" b="1" dirty="0" smtClean="0">
                <a:solidFill>
                  <a:schemeClr val="bg1"/>
                </a:solidFill>
              </a:rPr>
              <a:t>領據</a:t>
            </a:r>
            <a:r>
              <a:rPr lang="en-US" altLang="zh-TW" b="1" dirty="0" smtClean="0">
                <a:solidFill>
                  <a:schemeClr val="bg1"/>
                </a:solidFill>
              </a:rPr>
              <a:t>111038 112</a:t>
            </a:r>
            <a:r>
              <a:rPr lang="zh-TW" altLang="en-US" b="1" dirty="0" smtClean="0">
                <a:solidFill>
                  <a:schemeClr val="bg1"/>
                </a:solidFill>
              </a:rPr>
              <a:t>年度就讀普通班身心障礙學生輔導經費</a:t>
            </a:r>
            <a:r>
              <a:rPr lang="en-US" altLang="zh-TW" b="1" dirty="0" smtClean="0">
                <a:solidFill>
                  <a:schemeClr val="bg1"/>
                </a:solidFill>
              </a:rPr>
              <a:t>$60000</a:t>
            </a:r>
            <a:r>
              <a:rPr lang="zh-TW" altLang="en-US" b="1" dirty="0" smtClean="0">
                <a:solidFill>
                  <a:schemeClr val="bg1"/>
                </a:solidFill>
              </a:rPr>
              <a:t>元  </a:t>
            </a:r>
            <a:r>
              <a:rPr lang="en-US" altLang="zh-TW" b="1" dirty="0" smtClean="0">
                <a:solidFill>
                  <a:schemeClr val="bg1"/>
                </a:solidFill>
              </a:rPr>
              <a:t>--</a:t>
            </a:r>
            <a:r>
              <a:rPr lang="zh-TW" altLang="en-US" b="1" dirty="0" smtClean="0">
                <a:solidFill>
                  <a:schemeClr val="bg1"/>
                </a:solidFill>
              </a:rPr>
              <a:t>期程</a:t>
            </a:r>
            <a:r>
              <a:rPr lang="en-US" altLang="zh-TW" b="1" dirty="0" smtClean="0">
                <a:solidFill>
                  <a:schemeClr val="bg1"/>
                </a:solidFill>
              </a:rPr>
              <a:t>:112/1/1~112/12/31 </a:t>
            </a:r>
            <a:r>
              <a:rPr lang="zh-TW" altLang="en-US" b="1" dirty="0" smtClean="0">
                <a:solidFill>
                  <a:schemeClr val="bg1"/>
                </a:solidFill>
              </a:rPr>
              <a:t>。</a:t>
            </a:r>
            <a:endParaRPr lang="en-US" altLang="zh-TW" b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u"/>
            </a:pPr>
            <a:r>
              <a:rPr lang="zh-TW" altLang="en-US" b="1" dirty="0" smtClean="0">
                <a:solidFill>
                  <a:schemeClr val="bg1"/>
                </a:solidFill>
              </a:rPr>
              <a:t>領據</a:t>
            </a:r>
            <a:r>
              <a:rPr lang="en-US" altLang="zh-TW" b="1" dirty="0" smtClean="0">
                <a:solidFill>
                  <a:schemeClr val="bg1"/>
                </a:solidFill>
              </a:rPr>
              <a:t>112020 112</a:t>
            </a:r>
            <a:r>
              <a:rPr lang="zh-TW" altLang="en-US" b="1" dirty="0" smtClean="0">
                <a:solidFill>
                  <a:schemeClr val="bg1"/>
                </a:solidFill>
              </a:rPr>
              <a:t>學年度建教合作班基礎訓練職前訓練審查計畫</a:t>
            </a:r>
            <a:r>
              <a:rPr lang="en-US" altLang="zh-TW" b="1" dirty="0" smtClean="0">
                <a:solidFill>
                  <a:schemeClr val="bg1"/>
                </a:solidFill>
              </a:rPr>
              <a:t>$87,400</a:t>
            </a:r>
            <a:r>
              <a:rPr lang="zh-TW" altLang="en-US" b="1" dirty="0" smtClean="0">
                <a:solidFill>
                  <a:schemeClr val="bg1"/>
                </a:solidFill>
              </a:rPr>
              <a:t>元 </a:t>
            </a:r>
            <a:r>
              <a:rPr lang="en-US" altLang="zh-TW" b="1" dirty="0" smtClean="0">
                <a:solidFill>
                  <a:schemeClr val="bg1"/>
                </a:solidFill>
              </a:rPr>
              <a:t>--</a:t>
            </a:r>
            <a:r>
              <a:rPr lang="zh-TW" altLang="en-US" b="1" dirty="0" smtClean="0">
                <a:solidFill>
                  <a:schemeClr val="bg1"/>
                </a:solidFill>
              </a:rPr>
              <a:t>期程</a:t>
            </a:r>
            <a:r>
              <a:rPr lang="en-US" altLang="zh-TW" b="1" dirty="0" smtClean="0">
                <a:solidFill>
                  <a:schemeClr val="bg1"/>
                </a:solidFill>
              </a:rPr>
              <a:t>:112/7/1~112/12/31 </a:t>
            </a:r>
            <a:r>
              <a:rPr lang="zh-TW" altLang="en-US" b="1" dirty="0" smtClean="0">
                <a:solidFill>
                  <a:schemeClr val="bg1"/>
                </a:solidFill>
              </a:rPr>
              <a:t>。</a:t>
            </a:r>
            <a:endParaRPr lang="en-US" altLang="zh-TW" b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u"/>
            </a:pPr>
            <a:r>
              <a:rPr lang="en-US" altLang="zh-TW" b="1" dirty="0" smtClean="0">
                <a:solidFill>
                  <a:schemeClr val="bg1"/>
                </a:solidFill>
              </a:rPr>
              <a:t>112</a:t>
            </a:r>
            <a:r>
              <a:rPr lang="zh-TW" altLang="en-US" b="1" dirty="0" smtClean="0">
                <a:solidFill>
                  <a:schemeClr val="bg1"/>
                </a:solidFill>
              </a:rPr>
              <a:t>年度第</a:t>
            </a:r>
            <a:r>
              <a:rPr lang="en-US" altLang="zh-TW" b="1" dirty="0" smtClean="0">
                <a:solidFill>
                  <a:schemeClr val="bg1"/>
                </a:solidFill>
              </a:rPr>
              <a:t>2</a:t>
            </a:r>
            <a:r>
              <a:rPr lang="zh-TW" altLang="en-US" b="1" dirty="0" smtClean="0">
                <a:solidFill>
                  <a:schemeClr val="bg1"/>
                </a:solidFill>
              </a:rPr>
              <a:t>梯次教育部學產基金補助培訓具特殊專長弱勢學生計畫</a:t>
            </a:r>
            <a:r>
              <a:rPr lang="en-US" altLang="zh-TW" b="1" dirty="0" smtClean="0">
                <a:solidFill>
                  <a:schemeClr val="bg1"/>
                </a:solidFill>
              </a:rPr>
              <a:t>$117,840</a:t>
            </a:r>
            <a:r>
              <a:rPr lang="zh-TW" altLang="en-US" b="1" dirty="0" smtClean="0">
                <a:solidFill>
                  <a:schemeClr val="bg1"/>
                </a:solidFill>
              </a:rPr>
              <a:t> 元已退回</a:t>
            </a:r>
            <a:r>
              <a:rPr lang="en-US" altLang="zh-TW" b="1" dirty="0" smtClean="0">
                <a:solidFill>
                  <a:schemeClr val="bg1"/>
                </a:solidFill>
              </a:rPr>
              <a:t>2160</a:t>
            </a:r>
            <a:r>
              <a:rPr lang="zh-TW" altLang="en-US" b="1" dirty="0" smtClean="0">
                <a:solidFill>
                  <a:schemeClr val="bg1"/>
                </a:solidFill>
              </a:rPr>
              <a:t>元 </a:t>
            </a:r>
            <a:r>
              <a:rPr lang="en-US" altLang="zh-TW" b="1" dirty="0" smtClean="0">
                <a:solidFill>
                  <a:schemeClr val="bg1"/>
                </a:solidFill>
              </a:rPr>
              <a:t>-:112/9/1~112/11/30</a:t>
            </a:r>
            <a:r>
              <a:rPr lang="zh-TW" altLang="en-US" b="1" dirty="0" smtClean="0">
                <a:solidFill>
                  <a:schemeClr val="bg1"/>
                </a:solidFill>
              </a:rPr>
              <a:t> 。</a:t>
            </a:r>
            <a:endParaRPr lang="en-US" altLang="zh-TW" b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u"/>
            </a:pPr>
            <a:r>
              <a:rPr lang="zh-TW" altLang="en-US" b="1" dirty="0" smtClean="0">
                <a:solidFill>
                  <a:schemeClr val="bg1"/>
                </a:solidFill>
              </a:rPr>
              <a:t>領據</a:t>
            </a:r>
            <a:r>
              <a:rPr lang="en-US" altLang="zh-TW" b="1" dirty="0" smtClean="0">
                <a:solidFill>
                  <a:schemeClr val="bg1"/>
                </a:solidFill>
              </a:rPr>
              <a:t>112023  </a:t>
            </a:r>
            <a:r>
              <a:rPr lang="zh-TW" altLang="en-US" b="1" dirty="0" smtClean="0">
                <a:solidFill>
                  <a:schemeClr val="bg1"/>
                </a:solidFill>
              </a:rPr>
              <a:t>教育部體育署</a:t>
            </a:r>
            <a:r>
              <a:rPr lang="en-US" altLang="zh-TW" b="1" dirty="0" smtClean="0">
                <a:solidFill>
                  <a:schemeClr val="bg1"/>
                </a:solidFill>
              </a:rPr>
              <a:t>112</a:t>
            </a:r>
            <a:r>
              <a:rPr lang="zh-TW" altLang="en-US" b="1" dirty="0" smtClean="0">
                <a:solidFill>
                  <a:schemeClr val="bg1"/>
                </a:solidFill>
              </a:rPr>
              <a:t>年度深耕基層棒球扎根工作培訓計畫 </a:t>
            </a:r>
            <a:r>
              <a:rPr lang="en-US" altLang="zh-TW" b="1" dirty="0" smtClean="0">
                <a:solidFill>
                  <a:schemeClr val="bg1"/>
                </a:solidFill>
              </a:rPr>
              <a:t>$500,000 </a:t>
            </a:r>
            <a:r>
              <a:rPr lang="zh-TW" altLang="en-US" b="1" dirty="0" smtClean="0">
                <a:solidFill>
                  <a:schemeClr val="bg1"/>
                </a:solidFill>
              </a:rPr>
              <a:t>元 </a:t>
            </a:r>
            <a:r>
              <a:rPr lang="en-US" altLang="zh-TW" b="1" dirty="0" smtClean="0">
                <a:solidFill>
                  <a:schemeClr val="bg1"/>
                </a:solidFill>
              </a:rPr>
              <a:t>--</a:t>
            </a:r>
            <a:r>
              <a:rPr lang="zh-TW" altLang="en-US" b="1" dirty="0" smtClean="0">
                <a:solidFill>
                  <a:schemeClr val="bg1"/>
                </a:solidFill>
              </a:rPr>
              <a:t>期程</a:t>
            </a:r>
            <a:r>
              <a:rPr lang="en-US" altLang="zh-TW" b="1" dirty="0" smtClean="0">
                <a:solidFill>
                  <a:schemeClr val="bg1"/>
                </a:solidFill>
              </a:rPr>
              <a:t>:112/1/1~112/12/31 </a:t>
            </a:r>
            <a:r>
              <a:rPr lang="zh-TW" altLang="en-US" b="1" dirty="0" smtClean="0">
                <a:solidFill>
                  <a:schemeClr val="bg1"/>
                </a:solidFill>
              </a:rPr>
              <a:t>。</a:t>
            </a:r>
            <a:endParaRPr lang="en-US" altLang="zh-TW" b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u"/>
            </a:pPr>
            <a:r>
              <a:rPr lang="zh-TW" altLang="en-US" b="1" dirty="0" smtClean="0">
                <a:solidFill>
                  <a:schemeClr val="bg1"/>
                </a:solidFill>
              </a:rPr>
              <a:t>領據</a:t>
            </a:r>
            <a:r>
              <a:rPr lang="en-US" altLang="zh-TW" b="1" dirty="0" smtClean="0">
                <a:solidFill>
                  <a:schemeClr val="bg1"/>
                </a:solidFill>
              </a:rPr>
              <a:t>111035 </a:t>
            </a:r>
            <a:r>
              <a:rPr lang="zh-TW" altLang="en-US" b="1" dirty="0" smtClean="0">
                <a:solidFill>
                  <a:schemeClr val="bg1"/>
                </a:solidFill>
              </a:rPr>
              <a:t> </a:t>
            </a:r>
            <a:r>
              <a:rPr lang="en-US" altLang="zh-TW" b="1" dirty="0" smtClean="0">
                <a:solidFill>
                  <a:schemeClr val="bg1"/>
                </a:solidFill>
              </a:rPr>
              <a:t>112</a:t>
            </a:r>
            <a:r>
              <a:rPr lang="zh-TW" altLang="en-US" b="1" dirty="0" smtClean="0">
                <a:solidFill>
                  <a:schemeClr val="bg1"/>
                </a:solidFill>
              </a:rPr>
              <a:t>年推動原住民族棒壘球輔導計畫 </a:t>
            </a:r>
            <a:r>
              <a:rPr lang="en-US" altLang="zh-TW" b="1" dirty="0" smtClean="0">
                <a:solidFill>
                  <a:schemeClr val="bg1"/>
                </a:solidFill>
              </a:rPr>
              <a:t>$727,432</a:t>
            </a:r>
            <a:r>
              <a:rPr lang="zh-TW" altLang="en-US" b="1" dirty="0" smtClean="0">
                <a:solidFill>
                  <a:schemeClr val="bg1"/>
                </a:solidFill>
              </a:rPr>
              <a:t>元</a:t>
            </a:r>
            <a:r>
              <a:rPr lang="en-US" altLang="zh-TW" b="1" dirty="0" smtClean="0">
                <a:solidFill>
                  <a:schemeClr val="bg1"/>
                </a:solidFill>
              </a:rPr>
              <a:t>--</a:t>
            </a:r>
            <a:r>
              <a:rPr lang="zh-TW" altLang="en-US" b="1" dirty="0" smtClean="0">
                <a:solidFill>
                  <a:schemeClr val="bg1"/>
                </a:solidFill>
              </a:rPr>
              <a:t>期程</a:t>
            </a:r>
            <a:r>
              <a:rPr lang="en-US" altLang="zh-TW" b="1" dirty="0" smtClean="0">
                <a:solidFill>
                  <a:schemeClr val="bg1"/>
                </a:solidFill>
              </a:rPr>
              <a:t>:112/1/1~112/12/31 </a:t>
            </a:r>
            <a:r>
              <a:rPr lang="zh-TW" altLang="en-US" b="1" dirty="0" smtClean="0">
                <a:solidFill>
                  <a:schemeClr val="bg1"/>
                </a:solidFill>
              </a:rPr>
              <a:t>。</a:t>
            </a:r>
            <a:endParaRPr lang="en-US" altLang="zh-TW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zh-TW" b="1" dirty="0" smtClean="0">
                <a:solidFill>
                  <a:schemeClr val="bg1"/>
                </a:solidFill>
              </a:rPr>
              <a:t> </a:t>
            </a:r>
          </a:p>
          <a:p>
            <a:pPr>
              <a:buFont typeface="Wingdings" pitchFamily="2" charset="2"/>
              <a:buChar char="u"/>
            </a:pPr>
            <a:endParaRPr lang="en-US" altLang="zh-TW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201604728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t="-62000" b="-6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7F3B50E7-3A65-446A-E0B9-086858ECA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274" y="190006"/>
            <a:ext cx="10533412" cy="1460664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112-1</a:t>
            </a:r>
            <a:r>
              <a:rPr lang="zh-TW" altLang="en-US" dirty="0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學期造冊之</a:t>
            </a:r>
            <a:r>
              <a:rPr lang="zh-TW" b="1" dirty="0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計畫</a:t>
            </a:r>
            <a:r>
              <a:rPr lang="en-US" altLang="zh-TW" b="1" dirty="0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-</a:t>
            </a:r>
            <a:r>
              <a:rPr lang="zh-TW" altLang="en-US" b="1" dirty="0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正執行中未完成核銷</a:t>
            </a:r>
            <a:r>
              <a:rPr lang="en-US" altLang="zh-TW" b="1" dirty="0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~</a:t>
            </a:r>
            <a:endParaRPr lang="zh-TW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508661" y="1818111"/>
            <a:ext cx="11366664" cy="4843946"/>
          </a:xfrm>
          <a:blipFill dpi="0" rotWithShape="1">
            <a:blip r:embed="rId3">
              <a:alphaModFix amt="0"/>
            </a:blip>
            <a:srcRect/>
            <a:stretch>
              <a:fillRect/>
            </a:stretch>
          </a:blipFill>
        </p:spPr>
        <p:txBody>
          <a:bodyPr>
            <a:noAutofit/>
          </a:bodyPr>
          <a:lstStyle/>
          <a:p>
            <a:pPr>
              <a:buFont typeface="Wingdings" pitchFamily="2" charset="2"/>
              <a:buChar char="u"/>
            </a:pPr>
            <a:r>
              <a:rPr lang="en-US" altLang="zh-TW" sz="3000" dirty="0" smtClean="0">
                <a:solidFill>
                  <a:schemeClr val="bg1"/>
                </a:solidFill>
              </a:rPr>
              <a:t>11/23</a:t>
            </a:r>
            <a:r>
              <a:rPr lang="zh-TW" altLang="en-US" sz="3000" dirty="0" smtClean="0">
                <a:solidFill>
                  <a:schemeClr val="bg1"/>
                </a:solidFill>
              </a:rPr>
              <a:t>領據</a:t>
            </a:r>
            <a:r>
              <a:rPr lang="en-US" altLang="zh-TW" sz="3000" dirty="0" smtClean="0">
                <a:solidFill>
                  <a:schemeClr val="bg1"/>
                </a:solidFill>
              </a:rPr>
              <a:t>112022  </a:t>
            </a:r>
            <a:r>
              <a:rPr lang="zh-TW" altLang="en-US" sz="3000" dirty="0" smtClean="0">
                <a:solidFill>
                  <a:schemeClr val="bg1"/>
                </a:solidFill>
              </a:rPr>
              <a:t>教育部補助</a:t>
            </a:r>
            <a:r>
              <a:rPr lang="en-US" altLang="zh-TW" sz="3000" dirty="0" smtClean="0">
                <a:solidFill>
                  <a:schemeClr val="bg1"/>
                </a:solidFill>
              </a:rPr>
              <a:t>112</a:t>
            </a:r>
            <a:r>
              <a:rPr lang="zh-TW" altLang="en-US" sz="3000" dirty="0" smtClean="0">
                <a:solidFill>
                  <a:schemeClr val="bg1"/>
                </a:solidFill>
              </a:rPr>
              <a:t>學年度推動家庭教育暨親職教育工作計畫 </a:t>
            </a:r>
            <a:r>
              <a:rPr lang="en-US" altLang="zh-TW" sz="3000" dirty="0" smtClean="0">
                <a:solidFill>
                  <a:schemeClr val="bg1"/>
                </a:solidFill>
              </a:rPr>
              <a:t>17,000</a:t>
            </a:r>
            <a:r>
              <a:rPr lang="zh-TW" altLang="en-US" sz="3000" dirty="0" smtClean="0">
                <a:solidFill>
                  <a:schemeClr val="bg1"/>
                </a:solidFill>
              </a:rPr>
              <a:t>元</a:t>
            </a:r>
            <a:r>
              <a:rPr lang="en-US" altLang="zh-TW" sz="3000" dirty="0" smtClean="0">
                <a:solidFill>
                  <a:schemeClr val="bg1"/>
                </a:solidFill>
              </a:rPr>
              <a:t>--</a:t>
            </a:r>
            <a:r>
              <a:rPr lang="zh-TW" altLang="en-US" sz="3000" dirty="0" smtClean="0">
                <a:solidFill>
                  <a:schemeClr val="bg1"/>
                </a:solidFill>
              </a:rPr>
              <a:t>期程</a:t>
            </a:r>
            <a:r>
              <a:rPr lang="en-US" altLang="zh-TW" sz="3000" dirty="0" smtClean="0">
                <a:solidFill>
                  <a:schemeClr val="bg1"/>
                </a:solidFill>
              </a:rPr>
              <a:t>:112/9/1~113/7/31 </a:t>
            </a:r>
            <a:r>
              <a:rPr lang="zh-TW" altLang="en-US" sz="3000" dirty="0" smtClean="0">
                <a:solidFill>
                  <a:schemeClr val="bg1"/>
                </a:solidFill>
              </a:rPr>
              <a:t>。</a:t>
            </a:r>
            <a:endParaRPr lang="en-US" altLang="zh-TW" sz="30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zh-TW" sz="2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u"/>
            </a:pPr>
            <a:r>
              <a:rPr lang="zh-TW" altLang="en-US" sz="3200" dirty="0" smtClean="0">
                <a:solidFill>
                  <a:schemeClr val="bg1"/>
                </a:solidFill>
              </a:rPr>
              <a:t>領據</a:t>
            </a:r>
            <a:r>
              <a:rPr lang="en-US" altLang="zh-TW" sz="3200" dirty="0" smtClean="0">
                <a:solidFill>
                  <a:schemeClr val="bg1"/>
                </a:solidFill>
              </a:rPr>
              <a:t>112002   </a:t>
            </a:r>
            <a:r>
              <a:rPr lang="zh-TW" altLang="en-US" sz="3200" dirty="0" smtClean="0">
                <a:solidFill>
                  <a:schemeClr val="bg1"/>
                </a:solidFill>
              </a:rPr>
              <a:t>國教署補助</a:t>
            </a:r>
            <a:r>
              <a:rPr lang="en-US" altLang="zh-TW" sz="3200" dirty="0" smtClean="0">
                <a:solidFill>
                  <a:schemeClr val="bg1"/>
                </a:solidFill>
              </a:rPr>
              <a:t>112</a:t>
            </a:r>
            <a:r>
              <a:rPr lang="zh-TW" altLang="en-US" sz="3200" dirty="0" smtClean="0">
                <a:solidFill>
                  <a:schemeClr val="bg1"/>
                </a:solidFill>
              </a:rPr>
              <a:t>學年度學務創新人力經費 </a:t>
            </a:r>
            <a:r>
              <a:rPr lang="en-US" altLang="zh-TW" sz="3200" dirty="0" smtClean="0">
                <a:solidFill>
                  <a:schemeClr val="bg1"/>
                </a:solidFill>
              </a:rPr>
              <a:t>471,817</a:t>
            </a:r>
            <a:r>
              <a:rPr lang="zh-TW" altLang="en-US" sz="3200" dirty="0" smtClean="0">
                <a:solidFill>
                  <a:schemeClr val="bg1"/>
                </a:solidFill>
              </a:rPr>
              <a:t>元</a:t>
            </a:r>
            <a:r>
              <a:rPr lang="en-US" altLang="zh-TW" sz="3200" dirty="0" smtClean="0">
                <a:solidFill>
                  <a:schemeClr val="bg1"/>
                </a:solidFill>
              </a:rPr>
              <a:t>--</a:t>
            </a:r>
            <a:r>
              <a:rPr lang="zh-TW" altLang="en-US" sz="3200" dirty="0" smtClean="0">
                <a:solidFill>
                  <a:schemeClr val="bg1"/>
                </a:solidFill>
              </a:rPr>
              <a:t>期程</a:t>
            </a:r>
            <a:r>
              <a:rPr lang="en-US" altLang="zh-TW" sz="3200" dirty="0" smtClean="0">
                <a:solidFill>
                  <a:schemeClr val="bg1"/>
                </a:solidFill>
              </a:rPr>
              <a:t>:112/8/1~113/7/31 </a:t>
            </a:r>
            <a:r>
              <a:rPr lang="zh-TW" altLang="en-US" sz="3200" dirty="0" smtClean="0">
                <a:solidFill>
                  <a:schemeClr val="bg1"/>
                </a:solidFill>
              </a:rPr>
              <a:t>。</a:t>
            </a:r>
            <a:endParaRPr lang="en-US" altLang="zh-TW" sz="32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zh-TW" sz="2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zh-TW" sz="1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u"/>
            </a:pPr>
            <a:r>
              <a:rPr lang="zh-TW" altLang="en-US" sz="3200" dirty="0" smtClean="0">
                <a:solidFill>
                  <a:schemeClr val="bg1"/>
                </a:solidFill>
              </a:rPr>
              <a:t>領據</a:t>
            </a:r>
            <a:r>
              <a:rPr lang="en-US" altLang="zh-TW" sz="3200" dirty="0" smtClean="0">
                <a:solidFill>
                  <a:schemeClr val="bg1"/>
                </a:solidFill>
              </a:rPr>
              <a:t>111053  </a:t>
            </a:r>
            <a:r>
              <a:rPr lang="zh-TW" altLang="en-US" sz="3200" dirty="0" smtClean="0">
                <a:solidFill>
                  <a:schemeClr val="bg1"/>
                </a:solidFill>
              </a:rPr>
              <a:t>教育部補助</a:t>
            </a:r>
            <a:r>
              <a:rPr lang="en-US" altLang="zh-TW" sz="3200" dirty="0" smtClean="0">
                <a:solidFill>
                  <a:schemeClr val="bg1"/>
                </a:solidFill>
              </a:rPr>
              <a:t>112</a:t>
            </a:r>
            <a:r>
              <a:rPr lang="zh-TW" altLang="en-US" sz="3200" dirty="0" smtClean="0">
                <a:solidFill>
                  <a:schemeClr val="bg1"/>
                </a:solidFill>
              </a:rPr>
              <a:t>年度「推動中小學數位精進方案</a:t>
            </a:r>
            <a:r>
              <a:rPr lang="en-US" altLang="zh-TW" sz="3200" dirty="0" smtClean="0">
                <a:solidFill>
                  <a:schemeClr val="bg1"/>
                </a:solidFill>
              </a:rPr>
              <a:t>103,000</a:t>
            </a:r>
            <a:r>
              <a:rPr lang="zh-TW" altLang="en-US" sz="3200" dirty="0" smtClean="0">
                <a:solidFill>
                  <a:schemeClr val="bg1"/>
                </a:solidFill>
              </a:rPr>
              <a:t>元</a:t>
            </a:r>
            <a:r>
              <a:rPr lang="en-US" altLang="zh-TW" sz="3200" dirty="0" smtClean="0">
                <a:solidFill>
                  <a:schemeClr val="bg1"/>
                </a:solidFill>
              </a:rPr>
              <a:t>--</a:t>
            </a:r>
            <a:r>
              <a:rPr lang="zh-TW" altLang="en-US" sz="3200" dirty="0" smtClean="0">
                <a:solidFill>
                  <a:schemeClr val="bg1"/>
                </a:solidFill>
              </a:rPr>
              <a:t>期程</a:t>
            </a:r>
            <a:r>
              <a:rPr lang="en-US" altLang="zh-TW" sz="3200" dirty="0" smtClean="0">
                <a:solidFill>
                  <a:schemeClr val="bg1"/>
                </a:solidFill>
              </a:rPr>
              <a:t>:112/2/1~112/12/31 </a:t>
            </a:r>
            <a:r>
              <a:rPr lang="zh-TW" altLang="en-US" sz="3200" dirty="0" smtClean="0">
                <a:solidFill>
                  <a:schemeClr val="bg1"/>
                </a:solidFill>
              </a:rPr>
              <a:t>。</a:t>
            </a:r>
            <a:endParaRPr lang="en-US" altLang="zh-TW" sz="32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zh-TW" sz="2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u"/>
            </a:pPr>
            <a:r>
              <a:rPr lang="zh-TW" altLang="en-US" sz="3200" dirty="0" smtClean="0">
                <a:solidFill>
                  <a:schemeClr val="bg1"/>
                </a:solidFill>
              </a:rPr>
              <a:t>領據</a:t>
            </a:r>
            <a:r>
              <a:rPr lang="en-US" altLang="zh-TW" sz="3200" dirty="0" smtClean="0">
                <a:solidFill>
                  <a:schemeClr val="bg1"/>
                </a:solidFill>
              </a:rPr>
              <a:t>112005</a:t>
            </a:r>
            <a:r>
              <a:rPr lang="zh-TW" altLang="en-US" sz="3200" dirty="0" smtClean="0">
                <a:solidFill>
                  <a:schemeClr val="bg1"/>
                </a:solidFill>
              </a:rPr>
              <a:t>  教育部補助</a:t>
            </a:r>
            <a:r>
              <a:rPr lang="en-US" altLang="zh-TW" sz="3200" dirty="0" smtClean="0">
                <a:solidFill>
                  <a:schemeClr val="bg1"/>
                </a:solidFill>
              </a:rPr>
              <a:t>112</a:t>
            </a:r>
            <a:r>
              <a:rPr lang="zh-TW" altLang="en-US" sz="3200" dirty="0" smtClean="0">
                <a:solidFill>
                  <a:schemeClr val="bg1"/>
                </a:solidFill>
              </a:rPr>
              <a:t>學年度辦理實施</a:t>
            </a:r>
            <a:r>
              <a:rPr lang="en-US" altLang="zh-TW" sz="3200" dirty="0" smtClean="0">
                <a:solidFill>
                  <a:schemeClr val="bg1"/>
                </a:solidFill>
              </a:rPr>
              <a:t>12</a:t>
            </a:r>
            <a:r>
              <a:rPr lang="zh-TW" altLang="en-US" sz="3200" dirty="0" smtClean="0">
                <a:solidFill>
                  <a:schemeClr val="bg1"/>
                </a:solidFill>
              </a:rPr>
              <a:t>年國民基本教育課程預估新增鐘點費</a:t>
            </a:r>
            <a:r>
              <a:rPr lang="en-US" altLang="zh-TW" sz="3200" dirty="0" smtClean="0">
                <a:solidFill>
                  <a:schemeClr val="bg1"/>
                </a:solidFill>
              </a:rPr>
              <a:t>26460</a:t>
            </a:r>
            <a:r>
              <a:rPr lang="zh-TW" altLang="en-US" sz="3200" dirty="0" smtClean="0">
                <a:solidFill>
                  <a:schemeClr val="bg1"/>
                </a:solidFill>
              </a:rPr>
              <a:t>元。</a:t>
            </a:r>
            <a:endParaRPr lang="en-US" altLang="zh-TW" sz="32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u"/>
            </a:pPr>
            <a:endParaRPr lang="en-US" altLang="zh-TW" sz="3200" dirty="0" smtClean="0"/>
          </a:p>
          <a:p>
            <a:pPr>
              <a:buFont typeface="Wingdings" pitchFamily="2" charset="2"/>
              <a:buChar char="u"/>
            </a:pPr>
            <a:endParaRPr lang="en-US" altLang="zh-TW" sz="3200" dirty="0" smtClean="0"/>
          </a:p>
          <a:p>
            <a:pPr>
              <a:buFont typeface="Wingdings" pitchFamily="2" charset="2"/>
              <a:buChar char="u"/>
            </a:pPr>
            <a:endParaRPr lang="en-US" altLang="zh-TW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20160472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鳳舞九天">
  <a:themeElements>
    <a:clrScheme name="鳳舞九天">
      <a:dk1>
        <a:sysClr val="windowText" lastClr="000000"/>
      </a:dk1>
      <a:lt1>
        <a:sysClr val="window" lastClr="FFFFFF"/>
      </a:lt1>
      <a:dk2>
        <a:srgbClr val="004646"/>
      </a:dk2>
      <a:lt2>
        <a:srgbClr val="E1F0FF"/>
      </a:lt2>
      <a:accent1>
        <a:srgbClr val="50742F"/>
      </a:accent1>
      <a:accent2>
        <a:srgbClr val="268868"/>
      </a:accent2>
      <a:accent3>
        <a:srgbClr val="33BD56"/>
      </a:accent3>
      <a:accent4>
        <a:srgbClr val="4BC5B9"/>
      </a:accent4>
      <a:accent5>
        <a:srgbClr val="3163CA"/>
      </a:accent5>
      <a:accent6>
        <a:srgbClr val="4B14AA"/>
      </a:accent6>
      <a:hlink>
        <a:srgbClr val="D9BE02"/>
      </a:hlink>
      <a:folHlink>
        <a:srgbClr val="F900F9"/>
      </a:folHlink>
    </a:clrScheme>
    <a:fontScheme name="鳳舞九天">
      <a:majorFont>
        <a:latin typeface="Footlight MT Light"/>
        <a:ea typeface=""/>
        <a:cs typeface=""/>
        <a:font script="Jpan" typeface="ＭＳ Ｐゴシック"/>
        <a:font script="Hang" typeface="맑은 고딕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oudy Old Style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鳳舞九天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atMod val="180000"/>
              </a:schemeClr>
            </a:gs>
            <a:gs pos="50000">
              <a:schemeClr val="phClr">
                <a:tint val="40000"/>
                <a:satMod val="175000"/>
              </a:schemeClr>
            </a:gs>
            <a:gs pos="100000">
              <a:schemeClr val="phClr">
                <a:tint val="65000"/>
                <a:satMod val="180000"/>
              </a:schemeClr>
            </a:gs>
          </a:gsLst>
          <a:lin ang="0" scaled="1"/>
        </a:gradFill>
        <a:gradFill rotWithShape="1">
          <a:gsLst>
            <a:gs pos="0">
              <a:schemeClr val="phClr">
                <a:shade val="38000"/>
                <a:satMod val="150000"/>
              </a:schemeClr>
            </a:gs>
            <a:gs pos="50000">
              <a:schemeClr val="phClr">
                <a:shade val="100000"/>
                <a:satMod val="100000"/>
              </a:schemeClr>
            </a:gs>
            <a:gs pos="100000">
              <a:schemeClr val="phClr">
                <a:shade val="38000"/>
                <a:satMod val="150000"/>
              </a:schemeClr>
            </a:gs>
          </a:gsLst>
          <a:lin ang="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</a:effectStyle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</a:effectStyle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00000"/>
              </a:schemeClr>
            </a:gs>
            <a:gs pos="100000">
              <a:schemeClr val="phClr">
                <a:shade val="15000"/>
                <a:satMod val="300000"/>
              </a:schemeClr>
            </a:gs>
          </a:gsLst>
          <a:path path="circle">
            <a:fillToRect l="10000" t="180000" r="1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tile tx="0" ty="0" sx="50000" sy="5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Phoenix</Template>
  <TotalTime>1181</TotalTime>
  <Words>674</Words>
  <Application>Microsoft Office PowerPoint</Application>
  <PresentationFormat>自訂</PresentationFormat>
  <Paragraphs>121</Paragraphs>
  <Slides>11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鳳舞九天</vt:lpstr>
      <vt:lpstr>112－1學年度期末暨期初校務會議-                   會計室業務報告             113/01/19</vt:lpstr>
      <vt:lpstr> 本學年度應付帳款及會計室工作</vt:lpstr>
      <vt:lpstr>   107~112學年度預決算書</vt:lpstr>
      <vt:lpstr> 111學年度決算書已於112/11/30函報國教署 </vt:lpstr>
      <vt:lpstr>112學年度預算書 </vt:lpstr>
      <vt:lpstr>112-1學年度月報~累計截至113/1月15日</vt:lpstr>
      <vt:lpstr> 112-1學年度月報~累計截至113/1月15日</vt:lpstr>
      <vt:lpstr>     112-1學期造冊之計畫執行-已完成核銷</vt:lpstr>
      <vt:lpstr>112-1學期造冊之計畫-正執行中未完成核銷~</vt:lpstr>
      <vt:lpstr>   感言~        感謝大家這學期的指導與協助。 </vt:lpstr>
      <vt:lpstr>  預祝 大家新年快樂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135</cp:revision>
  <dcterms:created xsi:type="dcterms:W3CDTF">2023-01-16T12:27:32Z</dcterms:created>
  <dcterms:modified xsi:type="dcterms:W3CDTF">2024-01-19T01:40:50Z</dcterms:modified>
</cp:coreProperties>
</file>